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7" r:id="rId3"/>
    <p:sldId id="283" r:id="rId4"/>
    <p:sldId id="284" r:id="rId5"/>
    <p:sldId id="302" r:id="rId6"/>
    <p:sldId id="285" r:id="rId7"/>
    <p:sldId id="286" r:id="rId8"/>
    <p:sldId id="303" r:id="rId9"/>
    <p:sldId id="287" r:id="rId10"/>
    <p:sldId id="288" r:id="rId11"/>
    <p:sldId id="289" r:id="rId12"/>
    <p:sldId id="290" r:id="rId13"/>
    <p:sldId id="291" r:id="rId14"/>
    <p:sldId id="292" r:id="rId15"/>
    <p:sldId id="293" r:id="rId16"/>
    <p:sldId id="304" r:id="rId17"/>
    <p:sldId id="295" r:id="rId18"/>
    <p:sldId id="296" r:id="rId19"/>
    <p:sldId id="297" r:id="rId20"/>
    <p:sldId id="298" r:id="rId21"/>
    <p:sldId id="300" r:id="rId22"/>
    <p:sldId id="299" r:id="rId23"/>
    <p:sldId id="301" r:id="rId24"/>
    <p:sldId id="305" r:id="rId25"/>
    <p:sldId id="312" r:id="rId26"/>
    <p:sldId id="311" r:id="rId27"/>
    <p:sldId id="313" r:id="rId28"/>
    <p:sldId id="265" r:id="rId29"/>
    <p:sldId id="294" r:id="rId30"/>
    <p:sldId id="309" r:id="rId31"/>
    <p:sldId id="310"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86B3"/>
    <a:srgbClr val="FF595F"/>
    <a:srgbClr val="113A59"/>
    <a:srgbClr val="F3C953"/>
    <a:srgbClr val="FBFBFB"/>
    <a:srgbClr val="4C85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45" autoAdjust="0"/>
    <p:restoredTop sz="95232" autoAdjust="0"/>
  </p:normalViewPr>
  <p:slideViewPr>
    <p:cSldViewPr snapToGrid="0">
      <p:cViewPr varScale="1">
        <p:scale>
          <a:sx n="79" d="100"/>
          <a:sy n="79" d="100"/>
        </p:scale>
        <p:origin x="331" y="82"/>
      </p:cViewPr>
      <p:guideLst>
        <p:guide orient="horz" pos="2160"/>
        <p:guide pos="3840"/>
      </p:guideLst>
    </p:cSldViewPr>
  </p:slideViewPr>
  <p:notesTextViewPr>
    <p:cViewPr>
      <p:scale>
        <a:sx n="1" d="1"/>
        <a:sy n="1" d="1"/>
      </p:scale>
      <p:origin x="0" y="0"/>
    </p:cViewPr>
  </p:notesTextViewPr>
  <p:sorterViewPr>
    <p:cViewPr>
      <p:scale>
        <a:sx n="90" d="100"/>
        <a:sy n="9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ACB33A-B2D0-4BC7-AC71-E35C07B78665}" type="datetimeFigureOut">
              <a:rPr lang="zh-CN" altLang="en-US" smtClean="0"/>
              <a:t>2019/7/28</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D22959-AFB5-463A-95A2-3CE628CF083F}" type="slidenum">
              <a:rPr lang="zh-CN" altLang="en-US" smtClean="0"/>
              <a:t>‹#›</a:t>
            </a:fld>
            <a:endParaRPr lang="zh-CN" altLang="en-US"/>
          </a:p>
        </p:txBody>
      </p:sp>
    </p:spTree>
    <p:extLst>
      <p:ext uri="{BB962C8B-B14F-4D97-AF65-F5344CB8AC3E}">
        <p14:creationId xmlns:p14="http://schemas.microsoft.com/office/powerpoint/2010/main" val="666773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113A59"/>
                </a:solidFill>
                <a:latin typeface="Arial" panose="020B0604020202020204" pitchFamily="34" charset="0"/>
                <a:cs typeface="Arial" panose="020B0604020202020204" pitchFamily="34" charset="0"/>
              </a:rPr>
              <a:t>Founded in 2008</a:t>
            </a:r>
          </a:p>
          <a:p>
            <a:endParaRPr lang="en-US" dirty="0"/>
          </a:p>
        </p:txBody>
      </p:sp>
      <p:sp>
        <p:nvSpPr>
          <p:cNvPr id="4" name="Slide Number Placeholder 3"/>
          <p:cNvSpPr>
            <a:spLocks noGrp="1"/>
          </p:cNvSpPr>
          <p:nvPr>
            <p:ph type="sldNum" sz="quarter" idx="5"/>
          </p:nvPr>
        </p:nvSpPr>
        <p:spPr/>
        <p:txBody>
          <a:bodyPr/>
          <a:lstStyle/>
          <a:p>
            <a:fld id="{F0D22959-AFB5-463A-95A2-3CE628CF083F}" type="slidenum">
              <a:rPr lang="zh-CN" altLang="en-US" smtClean="0"/>
              <a:t>3</a:t>
            </a:fld>
            <a:endParaRPr lang="zh-CN" altLang="en-US"/>
          </a:p>
        </p:txBody>
      </p:sp>
    </p:spTree>
    <p:extLst>
      <p:ext uri="{BB962C8B-B14F-4D97-AF65-F5344CB8AC3E}">
        <p14:creationId xmlns:p14="http://schemas.microsoft.com/office/powerpoint/2010/main" val="1053662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the same thing for the calendar dataset. The dataset includes available dates and price for the property for the following 365 days.</a:t>
            </a:r>
          </a:p>
        </p:txBody>
      </p:sp>
      <p:sp>
        <p:nvSpPr>
          <p:cNvPr id="4" name="Slide Number Placeholder 3"/>
          <p:cNvSpPr>
            <a:spLocks noGrp="1"/>
          </p:cNvSpPr>
          <p:nvPr>
            <p:ph type="sldNum" sz="quarter" idx="5"/>
          </p:nvPr>
        </p:nvSpPr>
        <p:spPr/>
        <p:txBody>
          <a:bodyPr/>
          <a:lstStyle/>
          <a:p>
            <a:fld id="{F0D22959-AFB5-463A-95A2-3CE628CF083F}" type="slidenum">
              <a:rPr lang="zh-CN" altLang="en-US" smtClean="0"/>
              <a:t>6</a:t>
            </a:fld>
            <a:endParaRPr lang="zh-CN" altLang="en-US"/>
          </a:p>
        </p:txBody>
      </p:sp>
    </p:spTree>
    <p:extLst>
      <p:ext uri="{BB962C8B-B14F-4D97-AF65-F5344CB8AC3E}">
        <p14:creationId xmlns:p14="http://schemas.microsoft.com/office/powerpoint/2010/main" val="3392429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In the dataset we used, we encountered multiple columns which contained prices that were qualified as string even though they were integers. To handle price columns, we first removed the dollar symbol, then remove the commas and converted them to float datatype.</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In similar fashion, we did this for values which were in percentage. We first remove the percent symbol and commas and converted to float time.</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Also, there were multiple t and f, which were converted to 1s and 0s</a:t>
            </a:r>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F0D22959-AFB5-463A-95A2-3CE628CF083F}" type="slidenum">
              <a:rPr lang="zh-CN" altLang="en-US" smtClean="0"/>
              <a:t>9</a:t>
            </a:fld>
            <a:endParaRPr lang="zh-CN" altLang="en-US"/>
          </a:p>
        </p:txBody>
      </p:sp>
    </p:spTree>
    <p:extLst>
      <p:ext uri="{BB962C8B-B14F-4D97-AF65-F5344CB8AC3E}">
        <p14:creationId xmlns:p14="http://schemas.microsoft.com/office/powerpoint/2010/main" val="429825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In the original dataset, we had just a date column which was not even defined as date data type. We first parsed the date column to datetime. Then using the datetime methods year, month and day. We created new columns which we would use later in descriptive analysis.</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Since our month column is mmm format, i.e. Jan, Feb. If we sort them, pandas will sort them alphabetically. To handle this, we created a list with correct order and assigned order to month column.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F0D22959-AFB5-463A-95A2-3CE628CF083F}" type="slidenum">
              <a:rPr lang="zh-CN" altLang="en-US" smtClean="0"/>
              <a:t>10</a:t>
            </a:fld>
            <a:endParaRPr lang="zh-CN" altLang="en-US"/>
          </a:p>
        </p:txBody>
      </p:sp>
    </p:spTree>
    <p:extLst>
      <p:ext uri="{BB962C8B-B14F-4D97-AF65-F5344CB8AC3E}">
        <p14:creationId xmlns:p14="http://schemas.microsoft.com/office/powerpoint/2010/main" val="1428529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had three columns which partially contained null values. Since these three columns were important, the option to drop the columns was not considered.</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We chose to fill the ratings, reviews per month and response rate with median instead of the mean because the range of these column varied by a lot. So the mean implied incorrect information. </a:t>
            </a:r>
            <a:endParaRPr lang="en-US" b="0" dirty="0">
              <a:effectLst/>
            </a:endParaRPr>
          </a:p>
        </p:txBody>
      </p:sp>
      <p:sp>
        <p:nvSpPr>
          <p:cNvPr id="4" name="Slide Number Placeholder 3"/>
          <p:cNvSpPr>
            <a:spLocks noGrp="1"/>
          </p:cNvSpPr>
          <p:nvPr>
            <p:ph type="sldNum" sz="quarter" idx="5"/>
          </p:nvPr>
        </p:nvSpPr>
        <p:spPr/>
        <p:txBody>
          <a:bodyPr/>
          <a:lstStyle/>
          <a:p>
            <a:fld id="{F0D22959-AFB5-463A-95A2-3CE628CF083F}" type="slidenum">
              <a:rPr lang="zh-CN" altLang="en-US" smtClean="0"/>
              <a:t>11</a:t>
            </a:fld>
            <a:endParaRPr lang="zh-CN" altLang="en-US"/>
          </a:p>
        </p:txBody>
      </p:sp>
    </p:spTree>
    <p:extLst>
      <p:ext uri="{BB962C8B-B14F-4D97-AF65-F5344CB8AC3E}">
        <p14:creationId xmlns:p14="http://schemas.microsoft.com/office/powerpoint/2010/main" val="1083281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Outliers are considered above price&gt;500</a:t>
            </a:r>
            <a:endParaRPr lang="en-US" dirty="0"/>
          </a:p>
        </p:txBody>
      </p:sp>
      <p:sp>
        <p:nvSpPr>
          <p:cNvPr id="4" name="Slide Number Placeholder 3"/>
          <p:cNvSpPr>
            <a:spLocks noGrp="1"/>
          </p:cNvSpPr>
          <p:nvPr>
            <p:ph type="sldNum" sz="quarter" idx="5"/>
          </p:nvPr>
        </p:nvSpPr>
        <p:spPr/>
        <p:txBody>
          <a:bodyPr/>
          <a:lstStyle/>
          <a:p>
            <a:fld id="{F0D22959-AFB5-463A-95A2-3CE628CF083F}" type="slidenum">
              <a:rPr lang="zh-CN" altLang="en-US" smtClean="0"/>
              <a:t>13</a:t>
            </a:fld>
            <a:endParaRPr lang="zh-CN" altLang="en-US"/>
          </a:p>
        </p:txBody>
      </p:sp>
    </p:spTree>
    <p:extLst>
      <p:ext uri="{BB962C8B-B14F-4D97-AF65-F5344CB8AC3E}">
        <p14:creationId xmlns:p14="http://schemas.microsoft.com/office/powerpoint/2010/main" val="1777263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AC35DD3-4EFD-4846-A80A-A44C8BE185FE}" type="datetimeFigureOut">
              <a:rPr lang="zh-CN" altLang="en-US" smtClean="0"/>
              <a:pPr/>
              <a:t>2019/7/28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DECA2E-54B5-4394-BB88-E124C4A089A4}" type="slidenum">
              <a:rPr lang="zh-CN" altLang="en-US" smtClean="0"/>
              <a:pPr/>
              <a:t>‹#›</a:t>
            </a:fld>
            <a:endParaRPr lang="zh-CN" altLang="en-US"/>
          </a:p>
        </p:txBody>
      </p:sp>
    </p:spTree>
    <p:extLst>
      <p:ext uri="{BB962C8B-B14F-4D97-AF65-F5344CB8AC3E}">
        <p14:creationId xmlns:p14="http://schemas.microsoft.com/office/powerpoint/2010/main" val="217803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AC35DD3-4EFD-4846-A80A-A44C8BE185FE}" type="datetimeFigureOut">
              <a:rPr lang="zh-CN" altLang="en-US" smtClean="0"/>
              <a:pPr/>
              <a:t>2019/7/28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DECA2E-54B5-4394-BB88-E124C4A089A4}" type="slidenum">
              <a:rPr lang="zh-CN" altLang="en-US" smtClean="0"/>
              <a:pPr/>
              <a:t>‹#›</a:t>
            </a:fld>
            <a:endParaRPr lang="zh-CN" altLang="en-US"/>
          </a:p>
        </p:txBody>
      </p:sp>
    </p:spTree>
    <p:extLst>
      <p:ext uri="{BB962C8B-B14F-4D97-AF65-F5344CB8AC3E}">
        <p14:creationId xmlns:p14="http://schemas.microsoft.com/office/powerpoint/2010/main" val="2039679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1"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AC35DD3-4EFD-4846-A80A-A44C8BE185FE}" type="datetimeFigureOut">
              <a:rPr lang="zh-CN" altLang="en-US" smtClean="0"/>
              <a:pPr/>
              <a:t>2019/7/28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DECA2E-54B5-4394-BB88-E124C4A089A4}" type="slidenum">
              <a:rPr lang="zh-CN" altLang="en-US" smtClean="0"/>
              <a:pPr/>
              <a:t>‹#›</a:t>
            </a:fld>
            <a:endParaRPr lang="zh-CN" altLang="en-US"/>
          </a:p>
        </p:txBody>
      </p:sp>
    </p:spTree>
    <p:extLst>
      <p:ext uri="{BB962C8B-B14F-4D97-AF65-F5344CB8AC3E}">
        <p14:creationId xmlns:p14="http://schemas.microsoft.com/office/powerpoint/2010/main" val="1201170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AC35DD3-4EFD-4846-A80A-A44C8BE185FE}" type="datetimeFigureOut">
              <a:rPr lang="zh-CN" altLang="en-US" smtClean="0"/>
              <a:pPr/>
              <a:t>2019/7/28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DECA2E-54B5-4394-BB88-E124C4A089A4}" type="slidenum">
              <a:rPr lang="zh-CN" altLang="en-US" smtClean="0"/>
              <a:pPr/>
              <a:t>‹#›</a:t>
            </a:fld>
            <a:endParaRPr lang="zh-CN" altLang="en-US"/>
          </a:p>
        </p:txBody>
      </p:sp>
    </p:spTree>
    <p:extLst>
      <p:ext uri="{BB962C8B-B14F-4D97-AF65-F5344CB8AC3E}">
        <p14:creationId xmlns:p14="http://schemas.microsoft.com/office/powerpoint/2010/main" val="8633525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AC35DD3-4EFD-4846-A80A-A44C8BE185FE}" type="datetimeFigureOut">
              <a:rPr lang="zh-CN" altLang="en-US" smtClean="0"/>
              <a:pPr/>
              <a:t>2019/7/28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DECA2E-54B5-4394-BB88-E124C4A089A4}" type="slidenum">
              <a:rPr lang="zh-CN" altLang="en-US" smtClean="0"/>
              <a:pPr/>
              <a:t>‹#›</a:t>
            </a:fld>
            <a:endParaRPr lang="zh-CN" altLang="en-US"/>
          </a:p>
        </p:txBody>
      </p:sp>
    </p:spTree>
    <p:extLst>
      <p:ext uri="{BB962C8B-B14F-4D97-AF65-F5344CB8AC3E}">
        <p14:creationId xmlns:p14="http://schemas.microsoft.com/office/powerpoint/2010/main" val="2720227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AC35DD3-4EFD-4846-A80A-A44C8BE185FE}" type="datetimeFigureOut">
              <a:rPr lang="zh-CN" altLang="en-US" smtClean="0"/>
              <a:pPr/>
              <a:t>2019/7/28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6DECA2E-54B5-4394-BB88-E124C4A089A4}" type="slidenum">
              <a:rPr lang="zh-CN" altLang="en-US" smtClean="0"/>
              <a:pPr/>
              <a:t>‹#›</a:t>
            </a:fld>
            <a:endParaRPr lang="zh-CN" altLang="en-US"/>
          </a:p>
        </p:txBody>
      </p:sp>
    </p:spTree>
    <p:extLst>
      <p:ext uri="{BB962C8B-B14F-4D97-AF65-F5344CB8AC3E}">
        <p14:creationId xmlns:p14="http://schemas.microsoft.com/office/powerpoint/2010/main" val="688800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7"/>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1"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AC35DD3-4EFD-4846-A80A-A44C8BE185FE}" type="datetimeFigureOut">
              <a:rPr lang="zh-CN" altLang="en-US" smtClean="0"/>
              <a:pPr/>
              <a:t>2019/7/28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6DECA2E-54B5-4394-BB88-E124C4A089A4}" type="slidenum">
              <a:rPr lang="zh-CN" altLang="en-US" smtClean="0"/>
              <a:pPr/>
              <a:t>‹#›</a:t>
            </a:fld>
            <a:endParaRPr lang="zh-CN" altLang="en-US"/>
          </a:p>
        </p:txBody>
      </p:sp>
    </p:spTree>
    <p:extLst>
      <p:ext uri="{BB962C8B-B14F-4D97-AF65-F5344CB8AC3E}">
        <p14:creationId xmlns:p14="http://schemas.microsoft.com/office/powerpoint/2010/main" val="3714268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AC35DD3-4EFD-4846-A80A-A44C8BE185FE}" type="datetimeFigureOut">
              <a:rPr lang="zh-CN" altLang="en-US" smtClean="0"/>
              <a:pPr/>
              <a:t>2019/7/28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6DECA2E-54B5-4394-BB88-E124C4A089A4}" type="slidenum">
              <a:rPr lang="zh-CN" altLang="en-US" smtClean="0"/>
              <a:pPr/>
              <a:t>‹#›</a:t>
            </a:fld>
            <a:endParaRPr lang="zh-CN" altLang="en-US"/>
          </a:p>
        </p:txBody>
      </p:sp>
    </p:spTree>
    <p:extLst>
      <p:ext uri="{BB962C8B-B14F-4D97-AF65-F5344CB8AC3E}">
        <p14:creationId xmlns:p14="http://schemas.microsoft.com/office/powerpoint/2010/main" val="4124582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AC35DD3-4EFD-4846-A80A-A44C8BE185FE}" type="datetimeFigureOut">
              <a:rPr lang="zh-CN" altLang="en-US" smtClean="0"/>
              <a:pPr/>
              <a:t>2019/7/28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6DECA2E-54B5-4394-BB88-E124C4A089A4}" type="slidenum">
              <a:rPr lang="zh-CN" altLang="en-US" smtClean="0"/>
              <a:pPr/>
              <a:t>‹#›</a:t>
            </a:fld>
            <a:endParaRPr lang="zh-CN" altLang="en-US"/>
          </a:p>
        </p:txBody>
      </p:sp>
      <p:sp>
        <p:nvSpPr>
          <p:cNvPr id="5" name="椭圆 4"/>
          <p:cNvSpPr/>
          <p:nvPr userDrawn="1"/>
        </p:nvSpPr>
        <p:spPr>
          <a:xfrm>
            <a:off x="856251" y="-1694524"/>
            <a:ext cx="1141148" cy="1141148"/>
          </a:xfrm>
          <a:prstGeom prst="ellips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椭圆 5"/>
          <p:cNvSpPr/>
          <p:nvPr userDrawn="1"/>
        </p:nvSpPr>
        <p:spPr>
          <a:xfrm>
            <a:off x="1904067" y="-1694524"/>
            <a:ext cx="1141148" cy="1141148"/>
          </a:xfrm>
          <a:prstGeom prst="ellipse">
            <a:avLst/>
          </a:pr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椭圆 6"/>
          <p:cNvSpPr/>
          <p:nvPr userDrawn="1"/>
        </p:nvSpPr>
        <p:spPr>
          <a:xfrm>
            <a:off x="2883433" y="-1694524"/>
            <a:ext cx="1141148" cy="1141148"/>
          </a:xfrm>
          <a:prstGeom prst="ellipse">
            <a:avLst/>
          </a:prstGeom>
          <a:solidFill>
            <a:srgbClr val="F3C95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13235457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AC35DD3-4EFD-4846-A80A-A44C8BE185FE}" type="datetimeFigureOut">
              <a:rPr lang="zh-CN" altLang="en-US" smtClean="0"/>
              <a:pPr/>
              <a:t>2019/7/28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6DECA2E-54B5-4394-BB88-E124C4A089A4}" type="slidenum">
              <a:rPr lang="zh-CN" altLang="en-US" smtClean="0"/>
              <a:pPr/>
              <a:t>‹#›</a:t>
            </a:fld>
            <a:endParaRPr lang="zh-CN" altLang="en-US"/>
          </a:p>
        </p:txBody>
      </p:sp>
    </p:spTree>
    <p:extLst>
      <p:ext uri="{BB962C8B-B14F-4D97-AF65-F5344CB8AC3E}">
        <p14:creationId xmlns:p14="http://schemas.microsoft.com/office/powerpoint/2010/main" val="2250986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AC35DD3-4EFD-4846-A80A-A44C8BE185FE}" type="datetimeFigureOut">
              <a:rPr lang="zh-CN" altLang="en-US" smtClean="0"/>
              <a:pPr/>
              <a:t>2019/7/28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6DECA2E-54B5-4394-BB88-E124C4A089A4}" type="slidenum">
              <a:rPr lang="zh-CN" altLang="en-US" smtClean="0"/>
              <a:pPr/>
              <a:t>‹#›</a:t>
            </a:fld>
            <a:endParaRPr lang="zh-CN" altLang="en-US"/>
          </a:p>
        </p:txBody>
      </p:sp>
    </p:spTree>
    <p:extLst>
      <p:ext uri="{BB962C8B-B14F-4D97-AF65-F5344CB8AC3E}">
        <p14:creationId xmlns:p14="http://schemas.microsoft.com/office/powerpoint/2010/main" val="36548367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C35DD3-4EFD-4846-A80A-A44C8BE185FE}" type="datetimeFigureOut">
              <a:rPr lang="zh-CN" altLang="en-US" smtClean="0"/>
              <a:pPr/>
              <a:t>2019/7/28</a:t>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DECA2E-54B5-4394-BB88-E124C4A089A4}" type="slidenum">
              <a:rPr lang="zh-CN" altLang="en-US" smtClean="0"/>
              <a:pPr/>
              <a:t>‹#›</a:t>
            </a:fld>
            <a:endParaRPr lang="zh-CN" altLang="en-US"/>
          </a:p>
        </p:txBody>
      </p:sp>
    </p:spTree>
    <p:extLst>
      <p:ext uri="{BB962C8B-B14F-4D97-AF65-F5344CB8AC3E}">
        <p14:creationId xmlns:p14="http://schemas.microsoft.com/office/powerpoint/2010/main" val="15911601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hyperlink" Target="http://insideairbnb.com/"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8" name="Picture 4" descr="https://lh4.googleusercontent.com/yfjcqsnIJcH4SWj2ZDfablMJtXzdYAWwTY9jSXeaCdwAqp8wLuUizTDe-CJEAw3oovSfBHzlv0jqLRmDw2NpzwzO9EwolYPDmDMuJSzK_KJzMLQ5G24HNow9gDlkt3YB3VLUMtKU-WQ">
            <a:extLst>
              <a:ext uri="{FF2B5EF4-FFF2-40B4-BE49-F238E27FC236}">
                <a16:creationId xmlns:a16="http://schemas.microsoft.com/office/drawing/2014/main" id="{D0C7C59E-8846-48E0-A41B-007988C0A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63" y="2802666"/>
            <a:ext cx="12295203" cy="409840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0C3A9395-BA88-42B0-9D6D-CF0B91F3BA42}"/>
              </a:ext>
            </a:extLst>
          </p:cNvPr>
          <p:cNvGrpSpPr/>
          <p:nvPr/>
        </p:nvGrpSpPr>
        <p:grpSpPr>
          <a:xfrm>
            <a:off x="2143193" y="7012537"/>
            <a:ext cx="10163440" cy="2414895"/>
            <a:chOff x="2028560" y="4443106"/>
            <a:chExt cx="10163440" cy="2414895"/>
          </a:xfrm>
        </p:grpSpPr>
        <p:grpSp>
          <p:nvGrpSpPr>
            <p:cNvPr id="14" name="组合 13"/>
            <p:cNvGrpSpPr/>
            <p:nvPr/>
          </p:nvGrpSpPr>
          <p:grpSpPr>
            <a:xfrm>
              <a:off x="4956671" y="4443106"/>
              <a:ext cx="4884016" cy="2414894"/>
              <a:chOff x="4956670" y="4443106"/>
              <a:chExt cx="4884016" cy="2414894"/>
            </a:xfrm>
          </p:grpSpPr>
          <p:sp>
            <p:nvSpPr>
              <p:cNvPr id="5" name="等腰三角形 4"/>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3492615" y="5410200"/>
              <a:ext cx="2928111" cy="1447800"/>
              <a:chOff x="4956670" y="4443106"/>
              <a:chExt cx="4884016" cy="2414894"/>
            </a:xfrm>
          </p:grpSpPr>
          <p:sp>
            <p:nvSpPr>
              <p:cNvPr id="16" name="等腰三角形 15"/>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7721715" y="5048250"/>
              <a:ext cx="3660139" cy="1809750"/>
              <a:chOff x="4956670" y="4443106"/>
              <a:chExt cx="4884016" cy="2414894"/>
            </a:xfrm>
          </p:grpSpPr>
          <p:sp>
            <p:nvSpPr>
              <p:cNvPr id="19" name="等腰三角形 18"/>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2028560" y="6342962"/>
              <a:ext cx="1041643" cy="515039"/>
              <a:chOff x="4956670" y="4443106"/>
              <a:chExt cx="4884016" cy="2414894"/>
            </a:xfrm>
          </p:grpSpPr>
          <p:sp>
            <p:nvSpPr>
              <p:cNvPr id="22" name="等腰三角形 21"/>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11150357" y="6342962"/>
              <a:ext cx="1041643" cy="515039"/>
              <a:chOff x="4956670" y="4443106"/>
              <a:chExt cx="4884016" cy="2414894"/>
            </a:xfrm>
          </p:grpSpPr>
          <p:sp>
            <p:nvSpPr>
              <p:cNvPr id="25" name="等腰三角形 24"/>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7" name="等腰三角形 26"/>
          <p:cNvSpPr/>
          <p:nvPr/>
        </p:nvSpPr>
        <p:spPr>
          <a:xfrm>
            <a:off x="-868435" y="-650417"/>
            <a:ext cx="1736869" cy="1037474"/>
          </a:xfrm>
          <a:custGeom>
            <a:avLst/>
            <a:gdLst>
              <a:gd name="connsiteX0" fmla="*/ 0 w 1203469"/>
              <a:gd name="connsiteY0" fmla="*/ 1037474 h 1037474"/>
              <a:gd name="connsiteX1" fmla="*/ 601735 w 1203469"/>
              <a:gd name="connsiteY1" fmla="*/ 0 h 1037474"/>
              <a:gd name="connsiteX2" fmla="*/ 1203469 w 1203469"/>
              <a:gd name="connsiteY2" fmla="*/ 1037474 h 1037474"/>
              <a:gd name="connsiteX3" fmla="*/ 0 w 1203469"/>
              <a:gd name="connsiteY3" fmla="*/ 1037474 h 1037474"/>
              <a:gd name="connsiteX0" fmla="*/ 0 w 1736869"/>
              <a:gd name="connsiteY0" fmla="*/ 1037474 h 1037474"/>
              <a:gd name="connsiteX1" fmla="*/ 601735 w 1736869"/>
              <a:gd name="connsiteY1" fmla="*/ 0 h 1037474"/>
              <a:gd name="connsiteX2" fmla="*/ 1736869 w 1736869"/>
              <a:gd name="connsiteY2" fmla="*/ 294524 h 1037474"/>
              <a:gd name="connsiteX3" fmla="*/ 0 w 1736869"/>
              <a:gd name="connsiteY3" fmla="*/ 1037474 h 1037474"/>
            </a:gdLst>
            <a:ahLst/>
            <a:cxnLst>
              <a:cxn ang="0">
                <a:pos x="connsiteX0" y="connsiteY0"/>
              </a:cxn>
              <a:cxn ang="0">
                <a:pos x="connsiteX1" y="connsiteY1"/>
              </a:cxn>
              <a:cxn ang="0">
                <a:pos x="connsiteX2" y="connsiteY2"/>
              </a:cxn>
              <a:cxn ang="0">
                <a:pos x="connsiteX3" y="connsiteY3"/>
              </a:cxn>
            </a:cxnLst>
            <a:rect l="l" t="t" r="r" b="b"/>
            <a:pathLst>
              <a:path w="1736869" h="1037474">
                <a:moveTo>
                  <a:pt x="0" y="1037474"/>
                </a:moveTo>
                <a:lnTo>
                  <a:pt x="601735" y="0"/>
                </a:lnTo>
                <a:lnTo>
                  <a:pt x="1736869" y="294524"/>
                </a:lnTo>
                <a:lnTo>
                  <a:pt x="0" y="10374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6"/>
          <p:cNvSpPr/>
          <p:nvPr/>
        </p:nvSpPr>
        <p:spPr>
          <a:xfrm>
            <a:off x="3163693" y="681134"/>
            <a:ext cx="1184419" cy="1799474"/>
          </a:xfrm>
          <a:custGeom>
            <a:avLst/>
            <a:gdLst>
              <a:gd name="connsiteX0" fmla="*/ 0 w 1203469"/>
              <a:gd name="connsiteY0" fmla="*/ 1037474 h 1037474"/>
              <a:gd name="connsiteX1" fmla="*/ 601735 w 1203469"/>
              <a:gd name="connsiteY1" fmla="*/ 0 h 1037474"/>
              <a:gd name="connsiteX2" fmla="*/ 1203469 w 1203469"/>
              <a:gd name="connsiteY2" fmla="*/ 1037474 h 1037474"/>
              <a:gd name="connsiteX3" fmla="*/ 0 w 1203469"/>
              <a:gd name="connsiteY3" fmla="*/ 1037474 h 1037474"/>
              <a:gd name="connsiteX0" fmla="*/ 0 w 1736869"/>
              <a:gd name="connsiteY0" fmla="*/ 1037474 h 1037474"/>
              <a:gd name="connsiteX1" fmla="*/ 601735 w 1736869"/>
              <a:gd name="connsiteY1" fmla="*/ 0 h 1037474"/>
              <a:gd name="connsiteX2" fmla="*/ 1736869 w 1736869"/>
              <a:gd name="connsiteY2" fmla="*/ 294524 h 1037474"/>
              <a:gd name="connsiteX3" fmla="*/ 0 w 1736869"/>
              <a:gd name="connsiteY3" fmla="*/ 1037474 h 1037474"/>
              <a:gd name="connsiteX0" fmla="*/ 0 w 1184419"/>
              <a:gd name="connsiteY0" fmla="*/ 1037474 h 1799474"/>
              <a:gd name="connsiteX1" fmla="*/ 601735 w 1184419"/>
              <a:gd name="connsiteY1" fmla="*/ 0 h 1799474"/>
              <a:gd name="connsiteX2" fmla="*/ 1184419 w 1184419"/>
              <a:gd name="connsiteY2" fmla="*/ 1799474 h 1799474"/>
              <a:gd name="connsiteX3" fmla="*/ 0 w 1184419"/>
              <a:gd name="connsiteY3" fmla="*/ 1037474 h 1799474"/>
            </a:gdLst>
            <a:ahLst/>
            <a:cxnLst>
              <a:cxn ang="0">
                <a:pos x="connsiteX0" y="connsiteY0"/>
              </a:cxn>
              <a:cxn ang="0">
                <a:pos x="connsiteX1" y="connsiteY1"/>
              </a:cxn>
              <a:cxn ang="0">
                <a:pos x="connsiteX2" y="connsiteY2"/>
              </a:cxn>
              <a:cxn ang="0">
                <a:pos x="connsiteX3" y="connsiteY3"/>
              </a:cxn>
            </a:cxnLst>
            <a:rect l="l" t="t" r="r" b="b"/>
            <a:pathLst>
              <a:path w="1184419" h="1799474">
                <a:moveTo>
                  <a:pt x="0" y="1037474"/>
                </a:moveTo>
                <a:lnTo>
                  <a:pt x="601735" y="0"/>
                </a:lnTo>
                <a:lnTo>
                  <a:pt x="1184419" y="1799474"/>
                </a:lnTo>
                <a:lnTo>
                  <a:pt x="0" y="10374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919753" y="1290848"/>
            <a:ext cx="6478927" cy="1446550"/>
          </a:xfrm>
          <a:prstGeom prst="rect">
            <a:avLst/>
          </a:prstGeom>
          <a:noFill/>
        </p:spPr>
        <p:txBody>
          <a:bodyPr wrap="square" rtlCol="0">
            <a:spAutoFit/>
          </a:bodyPr>
          <a:lstStyle/>
          <a:p>
            <a:r>
              <a:rPr lang="en-US" altLang="zh-CN" sz="4400" b="1" dirty="0">
                <a:solidFill>
                  <a:srgbClr val="113A59"/>
                </a:solidFill>
                <a:latin typeface="Arial" panose="020B0604020202020204" pitchFamily="34" charset="0"/>
                <a:ea typeface="微软雅黑" panose="020B0503020204020204" pitchFamily="34" charset="-122"/>
                <a:cs typeface="Arial" panose="020B0604020202020204" pitchFamily="34" charset="0"/>
              </a:rPr>
              <a:t>Analyzing Airbnb Seattle</a:t>
            </a:r>
            <a:endParaRPr lang="zh-CN" altLang="en-US" sz="4400" b="1" dirty="0">
              <a:solidFill>
                <a:srgbClr val="113A59"/>
              </a:solidFill>
              <a:latin typeface="Arial" panose="020B0604020202020204" pitchFamily="34" charset="0"/>
              <a:ea typeface="微软雅黑" panose="020B0503020204020204" pitchFamily="34" charset="-122"/>
              <a:cs typeface="Arial" panose="020B0604020202020204" pitchFamily="34" charset="0"/>
            </a:endParaRPr>
          </a:p>
        </p:txBody>
      </p:sp>
      <p:sp>
        <p:nvSpPr>
          <p:cNvPr id="31" name="等腰三角形 26"/>
          <p:cNvSpPr/>
          <p:nvPr/>
        </p:nvSpPr>
        <p:spPr>
          <a:xfrm>
            <a:off x="1379530" y="4008729"/>
            <a:ext cx="1135135" cy="675524"/>
          </a:xfrm>
          <a:custGeom>
            <a:avLst/>
            <a:gdLst>
              <a:gd name="connsiteX0" fmla="*/ 0 w 1203469"/>
              <a:gd name="connsiteY0" fmla="*/ 1037474 h 1037474"/>
              <a:gd name="connsiteX1" fmla="*/ 601735 w 1203469"/>
              <a:gd name="connsiteY1" fmla="*/ 0 h 1037474"/>
              <a:gd name="connsiteX2" fmla="*/ 1203469 w 1203469"/>
              <a:gd name="connsiteY2" fmla="*/ 1037474 h 1037474"/>
              <a:gd name="connsiteX3" fmla="*/ 0 w 1203469"/>
              <a:gd name="connsiteY3" fmla="*/ 1037474 h 1037474"/>
              <a:gd name="connsiteX0" fmla="*/ 0 w 1736869"/>
              <a:gd name="connsiteY0" fmla="*/ 1037474 h 1037474"/>
              <a:gd name="connsiteX1" fmla="*/ 601735 w 1736869"/>
              <a:gd name="connsiteY1" fmla="*/ 0 h 1037474"/>
              <a:gd name="connsiteX2" fmla="*/ 1736869 w 1736869"/>
              <a:gd name="connsiteY2" fmla="*/ 294524 h 1037474"/>
              <a:gd name="connsiteX3" fmla="*/ 0 w 1736869"/>
              <a:gd name="connsiteY3" fmla="*/ 1037474 h 1037474"/>
              <a:gd name="connsiteX0" fmla="*/ 369815 w 1135134"/>
              <a:gd name="connsiteY0" fmla="*/ 675524 h 675524"/>
              <a:gd name="connsiteX1" fmla="*/ 0 w 1135134"/>
              <a:gd name="connsiteY1" fmla="*/ 0 h 675524"/>
              <a:gd name="connsiteX2" fmla="*/ 1135134 w 1135134"/>
              <a:gd name="connsiteY2" fmla="*/ 294524 h 675524"/>
              <a:gd name="connsiteX3" fmla="*/ 369815 w 1135134"/>
              <a:gd name="connsiteY3" fmla="*/ 675524 h 675524"/>
            </a:gdLst>
            <a:ahLst/>
            <a:cxnLst>
              <a:cxn ang="0">
                <a:pos x="connsiteX0" y="connsiteY0"/>
              </a:cxn>
              <a:cxn ang="0">
                <a:pos x="connsiteX1" y="connsiteY1"/>
              </a:cxn>
              <a:cxn ang="0">
                <a:pos x="connsiteX2" y="connsiteY2"/>
              </a:cxn>
              <a:cxn ang="0">
                <a:pos x="connsiteX3" y="connsiteY3"/>
              </a:cxn>
            </a:cxnLst>
            <a:rect l="l" t="t" r="r" b="b"/>
            <a:pathLst>
              <a:path w="1135134" h="675524">
                <a:moveTo>
                  <a:pt x="369815" y="675524"/>
                </a:moveTo>
                <a:lnTo>
                  <a:pt x="0" y="0"/>
                </a:lnTo>
                <a:lnTo>
                  <a:pt x="1135134" y="294524"/>
                </a:lnTo>
                <a:lnTo>
                  <a:pt x="369815" y="6755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26"/>
          <p:cNvSpPr/>
          <p:nvPr/>
        </p:nvSpPr>
        <p:spPr>
          <a:xfrm>
            <a:off x="-144220" y="2724779"/>
            <a:ext cx="765319" cy="1666124"/>
          </a:xfrm>
          <a:custGeom>
            <a:avLst/>
            <a:gdLst>
              <a:gd name="connsiteX0" fmla="*/ 0 w 1203469"/>
              <a:gd name="connsiteY0" fmla="*/ 1037474 h 1037474"/>
              <a:gd name="connsiteX1" fmla="*/ 601735 w 1203469"/>
              <a:gd name="connsiteY1" fmla="*/ 0 h 1037474"/>
              <a:gd name="connsiteX2" fmla="*/ 1203469 w 1203469"/>
              <a:gd name="connsiteY2" fmla="*/ 1037474 h 1037474"/>
              <a:gd name="connsiteX3" fmla="*/ 0 w 1203469"/>
              <a:gd name="connsiteY3" fmla="*/ 1037474 h 1037474"/>
              <a:gd name="connsiteX0" fmla="*/ 0 w 1736869"/>
              <a:gd name="connsiteY0" fmla="*/ 1037474 h 1037474"/>
              <a:gd name="connsiteX1" fmla="*/ 601735 w 1736869"/>
              <a:gd name="connsiteY1" fmla="*/ 0 h 1037474"/>
              <a:gd name="connsiteX2" fmla="*/ 1736869 w 1736869"/>
              <a:gd name="connsiteY2" fmla="*/ 294524 h 1037474"/>
              <a:gd name="connsiteX3" fmla="*/ 0 w 1736869"/>
              <a:gd name="connsiteY3" fmla="*/ 1037474 h 1037474"/>
              <a:gd name="connsiteX0" fmla="*/ 369815 w 1135134"/>
              <a:gd name="connsiteY0" fmla="*/ 675524 h 675524"/>
              <a:gd name="connsiteX1" fmla="*/ 0 w 1135134"/>
              <a:gd name="connsiteY1" fmla="*/ 0 h 675524"/>
              <a:gd name="connsiteX2" fmla="*/ 1135134 w 1135134"/>
              <a:gd name="connsiteY2" fmla="*/ 294524 h 675524"/>
              <a:gd name="connsiteX3" fmla="*/ 369815 w 1135134"/>
              <a:gd name="connsiteY3" fmla="*/ 675524 h 675524"/>
              <a:gd name="connsiteX0" fmla="*/ 0 w 765319"/>
              <a:gd name="connsiteY0" fmla="*/ 1666124 h 1666124"/>
              <a:gd name="connsiteX1" fmla="*/ 87385 w 765319"/>
              <a:gd name="connsiteY1" fmla="*/ 0 h 1666124"/>
              <a:gd name="connsiteX2" fmla="*/ 765319 w 765319"/>
              <a:gd name="connsiteY2" fmla="*/ 1285124 h 1666124"/>
              <a:gd name="connsiteX3" fmla="*/ 0 w 765319"/>
              <a:gd name="connsiteY3" fmla="*/ 1666124 h 1666124"/>
            </a:gdLst>
            <a:ahLst/>
            <a:cxnLst>
              <a:cxn ang="0">
                <a:pos x="connsiteX0" y="connsiteY0"/>
              </a:cxn>
              <a:cxn ang="0">
                <a:pos x="connsiteX1" y="connsiteY1"/>
              </a:cxn>
              <a:cxn ang="0">
                <a:pos x="connsiteX2" y="connsiteY2"/>
              </a:cxn>
              <a:cxn ang="0">
                <a:pos x="connsiteX3" y="connsiteY3"/>
              </a:cxn>
            </a:cxnLst>
            <a:rect l="l" t="t" r="r" b="b"/>
            <a:pathLst>
              <a:path w="765319" h="1666124">
                <a:moveTo>
                  <a:pt x="0" y="1666124"/>
                </a:moveTo>
                <a:lnTo>
                  <a:pt x="87385" y="0"/>
                </a:lnTo>
                <a:lnTo>
                  <a:pt x="765319" y="1285124"/>
                </a:lnTo>
                <a:lnTo>
                  <a:pt x="0" y="16661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26"/>
          <p:cNvSpPr/>
          <p:nvPr/>
        </p:nvSpPr>
        <p:spPr>
          <a:xfrm rot="8497073">
            <a:off x="4580028" y="783138"/>
            <a:ext cx="394699" cy="859270"/>
          </a:xfrm>
          <a:custGeom>
            <a:avLst/>
            <a:gdLst>
              <a:gd name="connsiteX0" fmla="*/ 0 w 1203469"/>
              <a:gd name="connsiteY0" fmla="*/ 1037474 h 1037474"/>
              <a:gd name="connsiteX1" fmla="*/ 601735 w 1203469"/>
              <a:gd name="connsiteY1" fmla="*/ 0 h 1037474"/>
              <a:gd name="connsiteX2" fmla="*/ 1203469 w 1203469"/>
              <a:gd name="connsiteY2" fmla="*/ 1037474 h 1037474"/>
              <a:gd name="connsiteX3" fmla="*/ 0 w 1203469"/>
              <a:gd name="connsiteY3" fmla="*/ 1037474 h 1037474"/>
              <a:gd name="connsiteX0" fmla="*/ 0 w 1736869"/>
              <a:gd name="connsiteY0" fmla="*/ 1037474 h 1037474"/>
              <a:gd name="connsiteX1" fmla="*/ 601735 w 1736869"/>
              <a:gd name="connsiteY1" fmla="*/ 0 h 1037474"/>
              <a:gd name="connsiteX2" fmla="*/ 1736869 w 1736869"/>
              <a:gd name="connsiteY2" fmla="*/ 294524 h 1037474"/>
              <a:gd name="connsiteX3" fmla="*/ 0 w 1736869"/>
              <a:gd name="connsiteY3" fmla="*/ 1037474 h 1037474"/>
              <a:gd name="connsiteX0" fmla="*/ 369815 w 1135134"/>
              <a:gd name="connsiteY0" fmla="*/ 675524 h 675524"/>
              <a:gd name="connsiteX1" fmla="*/ 0 w 1135134"/>
              <a:gd name="connsiteY1" fmla="*/ 0 h 675524"/>
              <a:gd name="connsiteX2" fmla="*/ 1135134 w 1135134"/>
              <a:gd name="connsiteY2" fmla="*/ 294524 h 675524"/>
              <a:gd name="connsiteX3" fmla="*/ 369815 w 1135134"/>
              <a:gd name="connsiteY3" fmla="*/ 675524 h 675524"/>
              <a:gd name="connsiteX0" fmla="*/ 0 w 765319"/>
              <a:gd name="connsiteY0" fmla="*/ 1666124 h 1666124"/>
              <a:gd name="connsiteX1" fmla="*/ 87385 w 765319"/>
              <a:gd name="connsiteY1" fmla="*/ 0 h 1666124"/>
              <a:gd name="connsiteX2" fmla="*/ 765319 w 765319"/>
              <a:gd name="connsiteY2" fmla="*/ 1285124 h 1666124"/>
              <a:gd name="connsiteX3" fmla="*/ 0 w 765319"/>
              <a:gd name="connsiteY3" fmla="*/ 1666124 h 1666124"/>
            </a:gdLst>
            <a:ahLst/>
            <a:cxnLst>
              <a:cxn ang="0">
                <a:pos x="connsiteX0" y="connsiteY0"/>
              </a:cxn>
              <a:cxn ang="0">
                <a:pos x="connsiteX1" y="connsiteY1"/>
              </a:cxn>
              <a:cxn ang="0">
                <a:pos x="connsiteX2" y="connsiteY2"/>
              </a:cxn>
              <a:cxn ang="0">
                <a:pos x="connsiteX3" y="connsiteY3"/>
              </a:cxn>
            </a:cxnLst>
            <a:rect l="l" t="t" r="r" b="b"/>
            <a:pathLst>
              <a:path w="765319" h="1666124">
                <a:moveTo>
                  <a:pt x="0" y="1666124"/>
                </a:moveTo>
                <a:lnTo>
                  <a:pt x="87385" y="0"/>
                </a:lnTo>
                <a:lnTo>
                  <a:pt x="765319" y="1285124"/>
                </a:lnTo>
                <a:lnTo>
                  <a:pt x="0" y="16661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26"/>
          <p:cNvSpPr/>
          <p:nvPr/>
        </p:nvSpPr>
        <p:spPr>
          <a:xfrm rot="5400000">
            <a:off x="354599" y="4137721"/>
            <a:ext cx="708360" cy="802557"/>
          </a:xfrm>
          <a:custGeom>
            <a:avLst/>
            <a:gdLst>
              <a:gd name="connsiteX0" fmla="*/ 0 w 1203469"/>
              <a:gd name="connsiteY0" fmla="*/ 1037474 h 1037474"/>
              <a:gd name="connsiteX1" fmla="*/ 601735 w 1203469"/>
              <a:gd name="connsiteY1" fmla="*/ 0 h 1037474"/>
              <a:gd name="connsiteX2" fmla="*/ 1203469 w 1203469"/>
              <a:gd name="connsiteY2" fmla="*/ 1037474 h 1037474"/>
              <a:gd name="connsiteX3" fmla="*/ 0 w 1203469"/>
              <a:gd name="connsiteY3" fmla="*/ 1037474 h 1037474"/>
              <a:gd name="connsiteX0" fmla="*/ 0 w 1736869"/>
              <a:gd name="connsiteY0" fmla="*/ 1037474 h 1037474"/>
              <a:gd name="connsiteX1" fmla="*/ 601735 w 1736869"/>
              <a:gd name="connsiteY1" fmla="*/ 0 h 1037474"/>
              <a:gd name="connsiteX2" fmla="*/ 1736869 w 1736869"/>
              <a:gd name="connsiteY2" fmla="*/ 294524 h 1037474"/>
              <a:gd name="connsiteX3" fmla="*/ 0 w 1736869"/>
              <a:gd name="connsiteY3" fmla="*/ 1037474 h 1037474"/>
              <a:gd name="connsiteX0" fmla="*/ 369815 w 1135134"/>
              <a:gd name="connsiteY0" fmla="*/ 675524 h 675524"/>
              <a:gd name="connsiteX1" fmla="*/ 0 w 1135134"/>
              <a:gd name="connsiteY1" fmla="*/ 0 h 675524"/>
              <a:gd name="connsiteX2" fmla="*/ 1135134 w 1135134"/>
              <a:gd name="connsiteY2" fmla="*/ 294524 h 675524"/>
              <a:gd name="connsiteX3" fmla="*/ 369815 w 1135134"/>
              <a:gd name="connsiteY3" fmla="*/ 675524 h 675524"/>
              <a:gd name="connsiteX0" fmla="*/ 369815 w 1135134"/>
              <a:gd name="connsiteY0" fmla="*/ 675524 h 675524"/>
              <a:gd name="connsiteX1" fmla="*/ 0 w 1135134"/>
              <a:gd name="connsiteY1" fmla="*/ 0 h 675524"/>
              <a:gd name="connsiteX2" fmla="*/ 1135134 w 1135134"/>
              <a:gd name="connsiteY2" fmla="*/ 391312 h 675524"/>
              <a:gd name="connsiteX3" fmla="*/ 369815 w 1135134"/>
              <a:gd name="connsiteY3" fmla="*/ 675524 h 675524"/>
              <a:gd name="connsiteX0" fmla="*/ 369815 w 1199659"/>
              <a:gd name="connsiteY0" fmla="*/ 675524 h 1359189"/>
              <a:gd name="connsiteX1" fmla="*/ 0 w 1199659"/>
              <a:gd name="connsiteY1" fmla="*/ 0 h 1359189"/>
              <a:gd name="connsiteX2" fmla="*/ 1199659 w 1199659"/>
              <a:gd name="connsiteY2" fmla="*/ 1359189 h 1359189"/>
              <a:gd name="connsiteX3" fmla="*/ 369815 w 1199659"/>
              <a:gd name="connsiteY3" fmla="*/ 675524 h 1359189"/>
            </a:gdLst>
            <a:ahLst/>
            <a:cxnLst>
              <a:cxn ang="0">
                <a:pos x="connsiteX0" y="connsiteY0"/>
              </a:cxn>
              <a:cxn ang="0">
                <a:pos x="connsiteX1" y="connsiteY1"/>
              </a:cxn>
              <a:cxn ang="0">
                <a:pos x="connsiteX2" y="connsiteY2"/>
              </a:cxn>
              <a:cxn ang="0">
                <a:pos x="connsiteX3" y="connsiteY3"/>
              </a:cxn>
            </a:cxnLst>
            <a:rect l="l" t="t" r="r" b="b"/>
            <a:pathLst>
              <a:path w="1199659" h="1359189">
                <a:moveTo>
                  <a:pt x="369815" y="675524"/>
                </a:moveTo>
                <a:lnTo>
                  <a:pt x="0" y="0"/>
                </a:lnTo>
                <a:lnTo>
                  <a:pt x="1199659" y="1359189"/>
                </a:lnTo>
                <a:lnTo>
                  <a:pt x="369815" y="6755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26"/>
          <p:cNvSpPr/>
          <p:nvPr/>
        </p:nvSpPr>
        <p:spPr>
          <a:xfrm rot="8958318">
            <a:off x="1751403" y="4916687"/>
            <a:ext cx="277156" cy="164937"/>
          </a:xfrm>
          <a:custGeom>
            <a:avLst/>
            <a:gdLst>
              <a:gd name="connsiteX0" fmla="*/ 0 w 1203469"/>
              <a:gd name="connsiteY0" fmla="*/ 1037474 h 1037474"/>
              <a:gd name="connsiteX1" fmla="*/ 601735 w 1203469"/>
              <a:gd name="connsiteY1" fmla="*/ 0 h 1037474"/>
              <a:gd name="connsiteX2" fmla="*/ 1203469 w 1203469"/>
              <a:gd name="connsiteY2" fmla="*/ 1037474 h 1037474"/>
              <a:gd name="connsiteX3" fmla="*/ 0 w 1203469"/>
              <a:gd name="connsiteY3" fmla="*/ 1037474 h 1037474"/>
              <a:gd name="connsiteX0" fmla="*/ 0 w 1736869"/>
              <a:gd name="connsiteY0" fmla="*/ 1037474 h 1037474"/>
              <a:gd name="connsiteX1" fmla="*/ 601735 w 1736869"/>
              <a:gd name="connsiteY1" fmla="*/ 0 h 1037474"/>
              <a:gd name="connsiteX2" fmla="*/ 1736869 w 1736869"/>
              <a:gd name="connsiteY2" fmla="*/ 294524 h 1037474"/>
              <a:gd name="connsiteX3" fmla="*/ 0 w 1736869"/>
              <a:gd name="connsiteY3" fmla="*/ 1037474 h 1037474"/>
              <a:gd name="connsiteX0" fmla="*/ 369815 w 1135134"/>
              <a:gd name="connsiteY0" fmla="*/ 675524 h 675524"/>
              <a:gd name="connsiteX1" fmla="*/ 0 w 1135134"/>
              <a:gd name="connsiteY1" fmla="*/ 0 h 675524"/>
              <a:gd name="connsiteX2" fmla="*/ 1135134 w 1135134"/>
              <a:gd name="connsiteY2" fmla="*/ 294524 h 675524"/>
              <a:gd name="connsiteX3" fmla="*/ 369815 w 1135134"/>
              <a:gd name="connsiteY3" fmla="*/ 675524 h 675524"/>
            </a:gdLst>
            <a:ahLst/>
            <a:cxnLst>
              <a:cxn ang="0">
                <a:pos x="connsiteX0" y="connsiteY0"/>
              </a:cxn>
              <a:cxn ang="0">
                <a:pos x="connsiteX1" y="connsiteY1"/>
              </a:cxn>
              <a:cxn ang="0">
                <a:pos x="connsiteX2" y="connsiteY2"/>
              </a:cxn>
              <a:cxn ang="0">
                <a:pos x="connsiteX3" y="connsiteY3"/>
              </a:cxn>
            </a:cxnLst>
            <a:rect l="l" t="t" r="r" b="b"/>
            <a:pathLst>
              <a:path w="1135134" h="675524">
                <a:moveTo>
                  <a:pt x="369815" y="675524"/>
                </a:moveTo>
                <a:lnTo>
                  <a:pt x="0" y="0"/>
                </a:lnTo>
                <a:lnTo>
                  <a:pt x="1135134" y="294524"/>
                </a:lnTo>
                <a:lnTo>
                  <a:pt x="369815" y="6755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26"/>
          <p:cNvSpPr/>
          <p:nvPr/>
        </p:nvSpPr>
        <p:spPr>
          <a:xfrm flipV="1">
            <a:off x="4016497" y="484777"/>
            <a:ext cx="261299" cy="284735"/>
          </a:xfrm>
          <a:custGeom>
            <a:avLst/>
            <a:gdLst>
              <a:gd name="connsiteX0" fmla="*/ 0 w 1203469"/>
              <a:gd name="connsiteY0" fmla="*/ 1037474 h 1037474"/>
              <a:gd name="connsiteX1" fmla="*/ 601735 w 1203469"/>
              <a:gd name="connsiteY1" fmla="*/ 0 h 1037474"/>
              <a:gd name="connsiteX2" fmla="*/ 1203469 w 1203469"/>
              <a:gd name="connsiteY2" fmla="*/ 1037474 h 1037474"/>
              <a:gd name="connsiteX3" fmla="*/ 0 w 1203469"/>
              <a:gd name="connsiteY3" fmla="*/ 1037474 h 1037474"/>
              <a:gd name="connsiteX0" fmla="*/ 0 w 1736869"/>
              <a:gd name="connsiteY0" fmla="*/ 1037474 h 1037474"/>
              <a:gd name="connsiteX1" fmla="*/ 601735 w 1736869"/>
              <a:gd name="connsiteY1" fmla="*/ 0 h 1037474"/>
              <a:gd name="connsiteX2" fmla="*/ 1736869 w 1736869"/>
              <a:gd name="connsiteY2" fmla="*/ 294524 h 1037474"/>
              <a:gd name="connsiteX3" fmla="*/ 0 w 1736869"/>
              <a:gd name="connsiteY3" fmla="*/ 1037474 h 1037474"/>
              <a:gd name="connsiteX0" fmla="*/ 369815 w 1135134"/>
              <a:gd name="connsiteY0" fmla="*/ 675524 h 675524"/>
              <a:gd name="connsiteX1" fmla="*/ 0 w 1135134"/>
              <a:gd name="connsiteY1" fmla="*/ 0 h 675524"/>
              <a:gd name="connsiteX2" fmla="*/ 1135134 w 1135134"/>
              <a:gd name="connsiteY2" fmla="*/ 294524 h 675524"/>
              <a:gd name="connsiteX3" fmla="*/ 369815 w 1135134"/>
              <a:gd name="connsiteY3" fmla="*/ 675524 h 675524"/>
              <a:gd name="connsiteX0" fmla="*/ 0 w 765319"/>
              <a:gd name="connsiteY0" fmla="*/ 1666124 h 1666124"/>
              <a:gd name="connsiteX1" fmla="*/ 87385 w 765319"/>
              <a:gd name="connsiteY1" fmla="*/ 0 h 1666124"/>
              <a:gd name="connsiteX2" fmla="*/ 765319 w 765319"/>
              <a:gd name="connsiteY2" fmla="*/ 1285124 h 1666124"/>
              <a:gd name="connsiteX3" fmla="*/ 0 w 765319"/>
              <a:gd name="connsiteY3" fmla="*/ 1666124 h 1666124"/>
              <a:gd name="connsiteX0" fmla="*/ 0 w 765319"/>
              <a:gd name="connsiteY0" fmla="*/ 381000 h 833962"/>
              <a:gd name="connsiteX1" fmla="*/ 726014 w 765319"/>
              <a:gd name="connsiteY1" fmla="*/ 833962 h 833962"/>
              <a:gd name="connsiteX2" fmla="*/ 765319 w 765319"/>
              <a:gd name="connsiteY2" fmla="*/ 0 h 833962"/>
              <a:gd name="connsiteX3" fmla="*/ 0 w 765319"/>
              <a:gd name="connsiteY3" fmla="*/ 381000 h 833962"/>
            </a:gdLst>
            <a:ahLst/>
            <a:cxnLst>
              <a:cxn ang="0">
                <a:pos x="connsiteX0" y="connsiteY0"/>
              </a:cxn>
              <a:cxn ang="0">
                <a:pos x="connsiteX1" y="connsiteY1"/>
              </a:cxn>
              <a:cxn ang="0">
                <a:pos x="connsiteX2" y="connsiteY2"/>
              </a:cxn>
              <a:cxn ang="0">
                <a:pos x="connsiteX3" y="connsiteY3"/>
              </a:cxn>
            </a:cxnLst>
            <a:rect l="l" t="t" r="r" b="b"/>
            <a:pathLst>
              <a:path w="765319" h="833962">
                <a:moveTo>
                  <a:pt x="0" y="381000"/>
                </a:moveTo>
                <a:lnTo>
                  <a:pt x="726014" y="833962"/>
                </a:lnTo>
                <a:lnTo>
                  <a:pt x="765319" y="0"/>
                </a:lnTo>
                <a:lnTo>
                  <a:pt x="0" y="381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descr="https://lh3.googleusercontent.com/NQfEHU3uHhRcx4GTuGGXzgc6q-_vdN04rJpE9JNbq5NWHFW-RR_dI5JBCGCUlUkIkaljEh6HYJ1XTRm4IEGwYnlzSknY8S28zlQQJiaE4_Hs5Y-b9VD-Moh5IBavWUltCYTBpJIqOl8">
            <a:extLst>
              <a:ext uri="{FF2B5EF4-FFF2-40B4-BE49-F238E27FC236}">
                <a16:creationId xmlns:a16="http://schemas.microsoft.com/office/drawing/2014/main" id="{D8F00190-82F1-4F6E-81F1-56B1EE27E72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78131" y="-272594"/>
            <a:ext cx="2399300" cy="17994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599007B-D445-4CFC-8A63-A0A0838288E6}"/>
              </a:ext>
            </a:extLst>
          </p:cNvPr>
          <p:cNvSpPr/>
          <p:nvPr/>
        </p:nvSpPr>
        <p:spPr>
          <a:xfrm>
            <a:off x="-202217" y="2780838"/>
            <a:ext cx="12827971" cy="4269652"/>
          </a:xfrm>
          <a:prstGeom prst="rect">
            <a:avLst/>
          </a:prstGeom>
          <a:solidFill>
            <a:schemeClr val="bg2">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矩形 37"/>
          <p:cNvSpPr/>
          <p:nvPr/>
        </p:nvSpPr>
        <p:spPr>
          <a:xfrm>
            <a:off x="5876018" y="2956729"/>
            <a:ext cx="6383722" cy="1084399"/>
          </a:xfrm>
          <a:prstGeom prst="rect">
            <a:avLst/>
          </a:prstGeom>
        </p:spPr>
        <p:txBody>
          <a:bodyPr wrap="square">
            <a:spAutoFit/>
          </a:bodyPr>
          <a:lstStyle/>
          <a:p>
            <a:pPr marL="342900" lvl="0" indent="-342900" fontAlgn="base">
              <a:lnSpc>
                <a:spcPct val="110000"/>
              </a:lnSpc>
              <a:spcBef>
                <a:spcPct val="0"/>
              </a:spcBef>
              <a:spcAft>
                <a:spcPct val="0"/>
              </a:spcAft>
            </a:pPr>
            <a:r>
              <a:rPr lang="en-US" altLang="zh-CN" sz="2000" b="1" kern="0" dirty="0">
                <a:solidFill>
                  <a:schemeClr val="accent1">
                    <a:lumMod val="75000"/>
                  </a:schemeClr>
                </a:solidFill>
                <a:latin typeface="微软雅黑" panose="020B0503020204020204" pitchFamily="34" charset="-122"/>
                <a:ea typeface="微软雅黑" panose="020B0503020204020204" pitchFamily="34" charset="-122"/>
              </a:rPr>
              <a:t>Prepared by: </a:t>
            </a:r>
            <a:r>
              <a:rPr lang="en-US" altLang="zh-CN" sz="2000" b="1" kern="0" dirty="0" err="1">
                <a:solidFill>
                  <a:schemeClr val="accent1">
                    <a:lumMod val="75000"/>
                  </a:schemeClr>
                </a:solidFill>
                <a:latin typeface="微软雅黑" panose="020B0503020204020204" pitchFamily="34" charset="-122"/>
                <a:ea typeface="微软雅黑" panose="020B0503020204020204" pitchFamily="34" charset="-122"/>
              </a:rPr>
              <a:t>Shantam</a:t>
            </a:r>
            <a:r>
              <a:rPr lang="en-US" altLang="zh-CN" sz="2000" b="1" kern="0" dirty="0">
                <a:solidFill>
                  <a:schemeClr val="accent1">
                    <a:lumMod val="75000"/>
                  </a:schemeClr>
                </a:solidFill>
                <a:latin typeface="微软雅黑" panose="020B0503020204020204" pitchFamily="34" charset="-122"/>
                <a:ea typeface="微软雅黑" panose="020B0503020204020204" pitchFamily="34" charset="-122"/>
              </a:rPr>
              <a:t> </a:t>
            </a:r>
            <a:r>
              <a:rPr lang="en-US" altLang="zh-CN" sz="2000" b="1" kern="0" dirty="0" err="1">
                <a:solidFill>
                  <a:schemeClr val="accent1">
                    <a:lumMod val="75000"/>
                  </a:schemeClr>
                </a:solidFill>
                <a:latin typeface="微软雅黑" panose="020B0503020204020204" pitchFamily="34" charset="-122"/>
                <a:ea typeface="微软雅黑" panose="020B0503020204020204" pitchFamily="34" charset="-122"/>
              </a:rPr>
              <a:t>Mogali</a:t>
            </a:r>
            <a:r>
              <a:rPr lang="en-US" altLang="zh-CN" sz="2000" b="1" kern="0" dirty="0">
                <a:solidFill>
                  <a:schemeClr val="accent1">
                    <a:lumMod val="75000"/>
                  </a:schemeClr>
                </a:solidFill>
                <a:latin typeface="微软雅黑" panose="020B0503020204020204" pitchFamily="34" charset="-122"/>
                <a:ea typeface="微软雅黑" panose="020B0503020204020204" pitchFamily="34" charset="-122"/>
              </a:rPr>
              <a:t>, Jason </a:t>
            </a:r>
            <a:r>
              <a:rPr lang="en-US" altLang="zh-CN" sz="2000" b="1" kern="0" dirty="0" err="1">
                <a:solidFill>
                  <a:schemeClr val="accent1">
                    <a:lumMod val="75000"/>
                  </a:schemeClr>
                </a:solidFill>
                <a:latin typeface="微软雅黑" panose="020B0503020204020204" pitchFamily="34" charset="-122"/>
                <a:ea typeface="微软雅黑" panose="020B0503020204020204" pitchFamily="34" charset="-122"/>
              </a:rPr>
              <a:t>Pastoor</a:t>
            </a:r>
            <a:r>
              <a:rPr lang="en-US" altLang="zh-CN" sz="2000" b="1" kern="0" dirty="0">
                <a:solidFill>
                  <a:schemeClr val="accent1">
                    <a:lumMod val="75000"/>
                  </a:schemeClr>
                </a:solidFill>
                <a:latin typeface="微软雅黑" panose="020B0503020204020204" pitchFamily="34" charset="-122"/>
                <a:ea typeface="微软雅黑" panose="020B0503020204020204" pitchFamily="34" charset="-122"/>
              </a:rPr>
              <a:t>, Shubham Sharma, Ashish </a:t>
            </a:r>
            <a:r>
              <a:rPr lang="en-US" altLang="zh-CN" sz="2000" b="1" kern="0" dirty="0" err="1">
                <a:solidFill>
                  <a:schemeClr val="accent1">
                    <a:lumMod val="75000"/>
                  </a:schemeClr>
                </a:solidFill>
                <a:latin typeface="微软雅黑" panose="020B0503020204020204" pitchFamily="34" charset="-122"/>
                <a:ea typeface="微软雅黑" panose="020B0503020204020204" pitchFamily="34" charset="-122"/>
              </a:rPr>
              <a:t>Tomar</a:t>
            </a:r>
            <a:r>
              <a:rPr lang="en-US" altLang="zh-CN" sz="2000" b="1" kern="0" dirty="0">
                <a:solidFill>
                  <a:schemeClr val="accent1">
                    <a:lumMod val="75000"/>
                  </a:schemeClr>
                </a:solidFill>
                <a:latin typeface="微软雅黑" panose="020B0503020204020204" pitchFamily="34" charset="-122"/>
                <a:ea typeface="微软雅黑" panose="020B0503020204020204" pitchFamily="34" charset="-122"/>
              </a:rPr>
              <a:t>, Ruth Yang</a:t>
            </a:r>
          </a:p>
          <a:p>
            <a:pPr marL="342900" lvl="0" indent="-342900" fontAlgn="base">
              <a:lnSpc>
                <a:spcPct val="110000"/>
              </a:lnSpc>
              <a:spcBef>
                <a:spcPct val="0"/>
              </a:spcBef>
              <a:spcAft>
                <a:spcPct val="0"/>
              </a:spcAft>
            </a:pPr>
            <a:r>
              <a:rPr lang="en-US" altLang="zh-CN" sz="2000" b="1" kern="0" dirty="0">
                <a:solidFill>
                  <a:schemeClr val="accent1">
                    <a:lumMod val="75000"/>
                  </a:schemeClr>
                </a:solidFill>
                <a:latin typeface="微软雅黑" panose="020B0503020204020204" pitchFamily="34" charset="-122"/>
                <a:ea typeface="微软雅黑" panose="020B0503020204020204" pitchFamily="34" charset="-122"/>
              </a:rPr>
              <a:t>Date</a:t>
            </a:r>
            <a:r>
              <a:rPr lang="en-US" altLang="zh-CN" sz="2000" b="1" kern="0">
                <a:solidFill>
                  <a:schemeClr val="accent1">
                    <a:lumMod val="75000"/>
                  </a:schemeClr>
                </a:solidFill>
                <a:latin typeface="微软雅黑" panose="020B0503020204020204" pitchFamily="34" charset="-122"/>
                <a:ea typeface="微软雅黑" panose="020B0503020204020204" pitchFamily="34" charset="-122"/>
              </a:rPr>
              <a:t>: 07/30/2019</a:t>
            </a:r>
            <a:endParaRPr lang="en-US" altLang="zh-CN" sz="2000" b="1" kern="0" dirty="0">
              <a:solidFill>
                <a:schemeClr val="accent1">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468377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pyright Notice"/>
          <p:cNvSpPr>
            <a:spLocks/>
          </p:cNvSpPr>
          <p:nvPr/>
        </p:nvSpPr>
        <p:spPr bwMode="auto">
          <a:xfrm>
            <a:off x="4428770" y="601770"/>
            <a:ext cx="3334484"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cap="small" dirty="0">
                <a:solidFill>
                  <a:srgbClr val="4D86B3"/>
                </a:solidFill>
                <a:latin typeface="Arial" panose="020B0604020202020204" pitchFamily="34" charset="0"/>
                <a:ea typeface="微软雅黑" panose="020B0503020204020204" pitchFamily="34" charset="-122"/>
                <a:cs typeface="Arial" panose="020B0604020202020204" pitchFamily="34" charset="0"/>
              </a:rPr>
              <a:t>Data Cleaning (Cont.)</a:t>
            </a:r>
          </a:p>
        </p:txBody>
      </p:sp>
      <p:cxnSp>
        <p:nvCxnSpPr>
          <p:cNvPr id="4" name="直接连接符 3"/>
          <p:cNvCxnSpPr/>
          <p:nvPr/>
        </p:nvCxnSpPr>
        <p:spPr>
          <a:xfrm>
            <a:off x="590551" y="1238250"/>
            <a:ext cx="11010900" cy="0"/>
          </a:xfrm>
          <a:prstGeom prst="line">
            <a:avLst/>
          </a:prstGeom>
          <a:ln>
            <a:solidFill>
              <a:srgbClr val="113A59"/>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8915401" y="704136"/>
            <a:ext cx="2247900" cy="534114"/>
            <a:chOff x="2028559" y="4443106"/>
            <a:chExt cx="10163441" cy="2414894"/>
          </a:xfrm>
        </p:grpSpPr>
        <p:grpSp>
          <p:nvGrpSpPr>
            <p:cNvPr id="5" name="组合 4"/>
            <p:cNvGrpSpPr/>
            <p:nvPr/>
          </p:nvGrpSpPr>
          <p:grpSpPr>
            <a:xfrm>
              <a:off x="4956670" y="4443106"/>
              <a:ext cx="4884016" cy="2414894"/>
              <a:chOff x="4956670" y="4443106"/>
              <a:chExt cx="4884016" cy="2414894"/>
            </a:xfrm>
          </p:grpSpPr>
          <p:sp>
            <p:nvSpPr>
              <p:cNvPr id="6" name="等腰三角形 5"/>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3492614" y="5410200"/>
              <a:ext cx="2928111" cy="1447800"/>
              <a:chOff x="4956670" y="4443106"/>
              <a:chExt cx="4884016" cy="2414894"/>
            </a:xfrm>
          </p:grpSpPr>
          <p:sp>
            <p:nvSpPr>
              <p:cNvPr id="9" name="等腰三角形 8"/>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7721714" y="5048250"/>
              <a:ext cx="3660139" cy="1809750"/>
              <a:chOff x="4956670" y="4443106"/>
              <a:chExt cx="4884016" cy="2414894"/>
            </a:xfrm>
          </p:grpSpPr>
          <p:sp>
            <p:nvSpPr>
              <p:cNvPr id="12" name="等腰三角形 11"/>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2028559" y="6342960"/>
              <a:ext cx="1041643" cy="515039"/>
              <a:chOff x="4956670" y="4443106"/>
              <a:chExt cx="4884016" cy="2414894"/>
            </a:xfrm>
          </p:grpSpPr>
          <p:sp>
            <p:nvSpPr>
              <p:cNvPr id="15" name="等腰三角形 14"/>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1150357" y="6342960"/>
              <a:ext cx="1041643" cy="515039"/>
              <a:chOff x="4956670" y="4443106"/>
              <a:chExt cx="4884016" cy="2414894"/>
            </a:xfrm>
          </p:grpSpPr>
          <p:sp>
            <p:nvSpPr>
              <p:cNvPr id="18" name="等腰三角形 17"/>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1" name="组合 20"/>
          <p:cNvGrpSpPr/>
          <p:nvPr/>
        </p:nvGrpSpPr>
        <p:grpSpPr>
          <a:xfrm flipH="1">
            <a:off x="742951" y="704136"/>
            <a:ext cx="2247900" cy="534114"/>
            <a:chOff x="2028559" y="4443106"/>
            <a:chExt cx="10163441" cy="2414894"/>
          </a:xfrm>
        </p:grpSpPr>
        <p:grpSp>
          <p:nvGrpSpPr>
            <p:cNvPr id="22" name="组合 21"/>
            <p:cNvGrpSpPr/>
            <p:nvPr/>
          </p:nvGrpSpPr>
          <p:grpSpPr>
            <a:xfrm>
              <a:off x="4956670" y="4443106"/>
              <a:ext cx="4884016" cy="2414894"/>
              <a:chOff x="4956670" y="4443106"/>
              <a:chExt cx="4884016" cy="2414894"/>
            </a:xfrm>
          </p:grpSpPr>
          <p:sp>
            <p:nvSpPr>
              <p:cNvPr id="35" name="等腰三角形 34"/>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3492614" y="5410200"/>
              <a:ext cx="2928111" cy="1447800"/>
              <a:chOff x="4956670" y="4443106"/>
              <a:chExt cx="4884016" cy="2414894"/>
            </a:xfrm>
          </p:grpSpPr>
          <p:sp>
            <p:nvSpPr>
              <p:cNvPr id="33" name="等腰三角形 32"/>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7721714" y="5048250"/>
              <a:ext cx="3660139" cy="1809750"/>
              <a:chOff x="4956670" y="4443106"/>
              <a:chExt cx="4884016" cy="2414894"/>
            </a:xfrm>
          </p:grpSpPr>
          <p:sp>
            <p:nvSpPr>
              <p:cNvPr id="31" name="等腰三角形 30"/>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2028559" y="6342960"/>
              <a:ext cx="1041643" cy="515039"/>
              <a:chOff x="4956670" y="4443106"/>
              <a:chExt cx="4884016" cy="2414894"/>
            </a:xfrm>
          </p:grpSpPr>
          <p:sp>
            <p:nvSpPr>
              <p:cNvPr id="29" name="等腰三角形 28"/>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11150357" y="6342960"/>
              <a:ext cx="1041643" cy="515039"/>
              <a:chOff x="4956670" y="4443106"/>
              <a:chExt cx="4884016" cy="2414894"/>
            </a:xfrm>
          </p:grpSpPr>
          <p:sp>
            <p:nvSpPr>
              <p:cNvPr id="27" name="等腰三角形 26"/>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5122" name="Picture 2" descr="https://lh4.googleusercontent.com/VaiCtWtJvU6EMwcg-DEPwmEeJwIGZK2umNoJwVj4zFdrLxRtH7H5DZWQWcnKgzq9IyHQtBVp3-7KiZCcpPNbhcAqm9mKJqMTRo5YqmWwCWthHkrInutuOpguMfNYcmp6usbxttrFPNw">
            <a:extLst>
              <a:ext uri="{FF2B5EF4-FFF2-40B4-BE49-F238E27FC236}">
                <a16:creationId xmlns:a16="http://schemas.microsoft.com/office/drawing/2014/main" id="{48AC31C9-D12D-4A0C-920D-057D8F334B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04271"/>
            <a:ext cx="12192000" cy="2097087"/>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1BDDB7C1-1B31-4986-822C-849ED6D5969D}"/>
              </a:ext>
            </a:extLst>
          </p:cNvPr>
          <p:cNvSpPr txBox="1"/>
          <p:nvPr/>
        </p:nvSpPr>
        <p:spPr>
          <a:xfrm>
            <a:off x="4728633" y="1372093"/>
            <a:ext cx="7258756" cy="400110"/>
          </a:xfrm>
          <a:prstGeom prst="rect">
            <a:avLst/>
          </a:prstGeom>
          <a:noFill/>
        </p:spPr>
        <p:txBody>
          <a:bodyPr wrap="square" rtlCol="0">
            <a:spAutoFit/>
          </a:bodyPr>
          <a:lstStyle/>
          <a:p>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Formatting dates </a:t>
            </a:r>
          </a:p>
        </p:txBody>
      </p:sp>
      <p:cxnSp>
        <p:nvCxnSpPr>
          <p:cNvPr id="43" name="Straight Arrow Connector 42">
            <a:extLst>
              <a:ext uri="{FF2B5EF4-FFF2-40B4-BE49-F238E27FC236}">
                <a16:creationId xmlns:a16="http://schemas.microsoft.com/office/drawing/2014/main" id="{822E9F57-DD44-468B-94C0-5AA6134C3678}"/>
              </a:ext>
            </a:extLst>
          </p:cNvPr>
          <p:cNvCxnSpPr/>
          <p:nvPr/>
        </p:nvCxnSpPr>
        <p:spPr>
          <a:xfrm>
            <a:off x="5305778" y="5350933"/>
            <a:ext cx="9369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126" name="Picture 6" descr="https://lh6.googleusercontent.com/2ko2eaeHfcq2eiGGTLbP3W-lElOEwkV2yaugJWx23K9BNXhkHm_HA9KCWZmBxnmq3AzMQsqU1uNouuQaHY_4uziwU-YNUhVneNQNDR_nE98ds-G4zgAA4ArCQy8lSBdBCSLzs-BEkRs">
            <a:extLst>
              <a:ext uri="{FF2B5EF4-FFF2-40B4-BE49-F238E27FC236}">
                <a16:creationId xmlns:a16="http://schemas.microsoft.com/office/drawing/2014/main" id="{F45A2689-2462-4F6A-AE17-3ADBD9B00A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8554" y="4289457"/>
            <a:ext cx="2266950" cy="2028825"/>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descr="https://lh6.googleusercontent.com/9QVMjEBqvJAH_bU9GXe_yPj8WwUl-4aDnaf6GN4ZlW70MjVJ6FCxazGfU2zIM0usz7mvEwvsdrE2kICYO6OLZ7z0CfSNqWzgL0cdxpFaDC4nouWO-xZj73iieV6TlINgJAadwJFJSJE">
            <a:extLst>
              <a:ext uri="{FF2B5EF4-FFF2-40B4-BE49-F238E27FC236}">
                <a16:creationId xmlns:a16="http://schemas.microsoft.com/office/drawing/2014/main" id="{FEA3ADB3-4C00-4C7E-891D-47EBAD7CC2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3305" y="4323901"/>
            <a:ext cx="1628775" cy="2038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9905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pyright Notice"/>
          <p:cNvSpPr>
            <a:spLocks/>
          </p:cNvSpPr>
          <p:nvPr/>
        </p:nvSpPr>
        <p:spPr bwMode="auto">
          <a:xfrm>
            <a:off x="4428770" y="601770"/>
            <a:ext cx="3334484"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cap="small" dirty="0">
                <a:solidFill>
                  <a:srgbClr val="4D86B3"/>
                </a:solidFill>
                <a:latin typeface="Arial" panose="020B0604020202020204" pitchFamily="34" charset="0"/>
                <a:ea typeface="微软雅黑" panose="020B0503020204020204" pitchFamily="34" charset="-122"/>
                <a:cs typeface="Arial" panose="020B0604020202020204" pitchFamily="34" charset="0"/>
              </a:rPr>
              <a:t>Data Cleaning (Cont.)</a:t>
            </a:r>
          </a:p>
        </p:txBody>
      </p:sp>
      <p:cxnSp>
        <p:nvCxnSpPr>
          <p:cNvPr id="4" name="直接连接符 3"/>
          <p:cNvCxnSpPr/>
          <p:nvPr/>
        </p:nvCxnSpPr>
        <p:spPr>
          <a:xfrm>
            <a:off x="590551" y="1238250"/>
            <a:ext cx="11010900" cy="0"/>
          </a:xfrm>
          <a:prstGeom prst="line">
            <a:avLst/>
          </a:prstGeom>
          <a:ln>
            <a:solidFill>
              <a:srgbClr val="113A59"/>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8915401" y="704136"/>
            <a:ext cx="2247900" cy="534114"/>
            <a:chOff x="2028559" y="4443106"/>
            <a:chExt cx="10163441" cy="2414894"/>
          </a:xfrm>
        </p:grpSpPr>
        <p:grpSp>
          <p:nvGrpSpPr>
            <p:cNvPr id="5" name="组合 4"/>
            <p:cNvGrpSpPr/>
            <p:nvPr/>
          </p:nvGrpSpPr>
          <p:grpSpPr>
            <a:xfrm>
              <a:off x="4956670" y="4443106"/>
              <a:ext cx="4884016" cy="2414894"/>
              <a:chOff x="4956670" y="4443106"/>
              <a:chExt cx="4884016" cy="2414894"/>
            </a:xfrm>
          </p:grpSpPr>
          <p:sp>
            <p:nvSpPr>
              <p:cNvPr id="6" name="等腰三角形 5"/>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3492614" y="5410200"/>
              <a:ext cx="2928111" cy="1447800"/>
              <a:chOff x="4956670" y="4443106"/>
              <a:chExt cx="4884016" cy="2414894"/>
            </a:xfrm>
          </p:grpSpPr>
          <p:sp>
            <p:nvSpPr>
              <p:cNvPr id="9" name="等腰三角形 8"/>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7721714" y="5048250"/>
              <a:ext cx="3660139" cy="1809750"/>
              <a:chOff x="4956670" y="4443106"/>
              <a:chExt cx="4884016" cy="2414894"/>
            </a:xfrm>
          </p:grpSpPr>
          <p:sp>
            <p:nvSpPr>
              <p:cNvPr id="12" name="等腰三角形 11"/>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2028559" y="6342960"/>
              <a:ext cx="1041643" cy="515039"/>
              <a:chOff x="4956670" y="4443106"/>
              <a:chExt cx="4884016" cy="2414894"/>
            </a:xfrm>
          </p:grpSpPr>
          <p:sp>
            <p:nvSpPr>
              <p:cNvPr id="15" name="等腰三角形 14"/>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1150357" y="6342960"/>
              <a:ext cx="1041643" cy="515039"/>
              <a:chOff x="4956670" y="4443106"/>
              <a:chExt cx="4884016" cy="2414894"/>
            </a:xfrm>
          </p:grpSpPr>
          <p:sp>
            <p:nvSpPr>
              <p:cNvPr id="18" name="等腰三角形 17"/>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1" name="组合 20"/>
          <p:cNvGrpSpPr/>
          <p:nvPr/>
        </p:nvGrpSpPr>
        <p:grpSpPr>
          <a:xfrm flipH="1">
            <a:off x="742951" y="704136"/>
            <a:ext cx="2247900" cy="534114"/>
            <a:chOff x="2028559" y="4443106"/>
            <a:chExt cx="10163441" cy="2414894"/>
          </a:xfrm>
        </p:grpSpPr>
        <p:grpSp>
          <p:nvGrpSpPr>
            <p:cNvPr id="22" name="组合 21"/>
            <p:cNvGrpSpPr/>
            <p:nvPr/>
          </p:nvGrpSpPr>
          <p:grpSpPr>
            <a:xfrm>
              <a:off x="4956670" y="4443106"/>
              <a:ext cx="4884016" cy="2414894"/>
              <a:chOff x="4956670" y="4443106"/>
              <a:chExt cx="4884016" cy="2414894"/>
            </a:xfrm>
          </p:grpSpPr>
          <p:sp>
            <p:nvSpPr>
              <p:cNvPr id="35" name="等腰三角形 34"/>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3492614" y="5410200"/>
              <a:ext cx="2928111" cy="1447800"/>
              <a:chOff x="4956670" y="4443106"/>
              <a:chExt cx="4884016" cy="2414894"/>
            </a:xfrm>
          </p:grpSpPr>
          <p:sp>
            <p:nvSpPr>
              <p:cNvPr id="33" name="等腰三角形 32"/>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7721714" y="5048250"/>
              <a:ext cx="3660139" cy="1809750"/>
              <a:chOff x="4956670" y="4443106"/>
              <a:chExt cx="4884016" cy="2414894"/>
            </a:xfrm>
          </p:grpSpPr>
          <p:sp>
            <p:nvSpPr>
              <p:cNvPr id="31" name="等腰三角形 30"/>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2028559" y="6342960"/>
              <a:ext cx="1041643" cy="515039"/>
              <a:chOff x="4956670" y="4443106"/>
              <a:chExt cx="4884016" cy="2414894"/>
            </a:xfrm>
          </p:grpSpPr>
          <p:sp>
            <p:nvSpPr>
              <p:cNvPr id="29" name="等腰三角形 28"/>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11150357" y="6342960"/>
              <a:ext cx="1041643" cy="515039"/>
              <a:chOff x="4956670" y="4443106"/>
              <a:chExt cx="4884016" cy="2414894"/>
            </a:xfrm>
          </p:grpSpPr>
          <p:sp>
            <p:nvSpPr>
              <p:cNvPr id="27" name="等腰三角形 26"/>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6146" name="Picture 2" descr="https://lh3.googleusercontent.com/oGJ3ecC9dHhqX5GHSO0V0xSYIg5cq924hHgvhSs0SqsAOzH0YZdBNpZ-uwdWdZBTX8dgidTvRANuDkcuP8VnPRe1p101XEBsQ3Y2ZtMLVCZMpsgKdwHkAhWJ6qM5vZYj-in4vu4MiEE">
            <a:extLst>
              <a:ext uri="{FF2B5EF4-FFF2-40B4-BE49-F238E27FC236}">
                <a16:creationId xmlns:a16="http://schemas.microsoft.com/office/drawing/2014/main" id="{14725D2B-AAE4-4EEC-8B02-DBCD2CF1CA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62175"/>
            <a:ext cx="12192000" cy="1266825"/>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8B1837D9-528C-42A8-BE85-A56ED2706792}"/>
              </a:ext>
            </a:extLst>
          </p:cNvPr>
          <p:cNvSpPr txBox="1"/>
          <p:nvPr/>
        </p:nvSpPr>
        <p:spPr>
          <a:xfrm>
            <a:off x="4728633" y="1372093"/>
            <a:ext cx="7258756" cy="400110"/>
          </a:xfrm>
          <a:prstGeom prst="rect">
            <a:avLst/>
          </a:prstGeom>
          <a:noFill/>
        </p:spPr>
        <p:txBody>
          <a:bodyPr wrap="square" rtlCol="0">
            <a:spAutoFit/>
          </a:bodyPr>
          <a:lstStyle/>
          <a:p>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Null Value Imputation</a:t>
            </a:r>
          </a:p>
        </p:txBody>
      </p:sp>
      <p:sp>
        <p:nvSpPr>
          <p:cNvPr id="3" name="TextBox 2">
            <a:extLst>
              <a:ext uri="{FF2B5EF4-FFF2-40B4-BE49-F238E27FC236}">
                <a16:creationId xmlns:a16="http://schemas.microsoft.com/office/drawing/2014/main" id="{6BF2719A-8E62-47DC-B9E0-96713A053B74}"/>
              </a:ext>
            </a:extLst>
          </p:cNvPr>
          <p:cNvSpPr txBox="1"/>
          <p:nvPr/>
        </p:nvSpPr>
        <p:spPr>
          <a:xfrm>
            <a:off x="858143" y="3667106"/>
            <a:ext cx="5813778" cy="95866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Replace null values by median</a:t>
            </a:r>
          </a:p>
          <a:p>
            <a:pPr marL="342900" indent="-342900">
              <a:lnSpc>
                <a:spcPct val="150000"/>
              </a:lnSpc>
              <a:buFont typeface="Arial" panose="020B0604020202020204" pitchFamily="34" charset="0"/>
              <a:buChar char="•"/>
            </a:pPr>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Avoid impact of outliers</a:t>
            </a:r>
          </a:p>
        </p:txBody>
      </p:sp>
    </p:spTree>
    <p:extLst>
      <p:ext uri="{BB962C8B-B14F-4D97-AF65-F5344CB8AC3E}">
        <p14:creationId xmlns:p14="http://schemas.microsoft.com/office/powerpoint/2010/main" val="478277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pyright Notice"/>
          <p:cNvSpPr>
            <a:spLocks/>
          </p:cNvSpPr>
          <p:nvPr/>
        </p:nvSpPr>
        <p:spPr bwMode="auto">
          <a:xfrm>
            <a:off x="4428772" y="601770"/>
            <a:ext cx="3334484"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cap="small" dirty="0">
                <a:solidFill>
                  <a:srgbClr val="4D86B3"/>
                </a:solidFill>
                <a:latin typeface="Arial" panose="020B0604020202020204" pitchFamily="34" charset="0"/>
                <a:ea typeface="微软雅黑" panose="020B0503020204020204" pitchFamily="34" charset="-122"/>
                <a:cs typeface="Arial" panose="020B0604020202020204" pitchFamily="34" charset="0"/>
              </a:rPr>
              <a:t>Data Cleaning (Cont.)</a:t>
            </a:r>
          </a:p>
        </p:txBody>
      </p:sp>
      <p:cxnSp>
        <p:nvCxnSpPr>
          <p:cNvPr id="4" name="直接连接符 3"/>
          <p:cNvCxnSpPr/>
          <p:nvPr/>
        </p:nvCxnSpPr>
        <p:spPr>
          <a:xfrm>
            <a:off x="590551" y="1238250"/>
            <a:ext cx="11010900" cy="0"/>
          </a:xfrm>
          <a:prstGeom prst="line">
            <a:avLst/>
          </a:prstGeom>
          <a:ln>
            <a:solidFill>
              <a:srgbClr val="113A59"/>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8915401" y="704136"/>
            <a:ext cx="2247900" cy="534114"/>
            <a:chOff x="2028559" y="4443106"/>
            <a:chExt cx="10163441" cy="2414894"/>
          </a:xfrm>
        </p:grpSpPr>
        <p:grpSp>
          <p:nvGrpSpPr>
            <p:cNvPr id="5" name="组合 4"/>
            <p:cNvGrpSpPr/>
            <p:nvPr/>
          </p:nvGrpSpPr>
          <p:grpSpPr>
            <a:xfrm>
              <a:off x="4956670" y="4443106"/>
              <a:ext cx="4884016" cy="2414894"/>
              <a:chOff x="4956670" y="4443106"/>
              <a:chExt cx="4884016" cy="2414894"/>
            </a:xfrm>
          </p:grpSpPr>
          <p:sp>
            <p:nvSpPr>
              <p:cNvPr id="6" name="等腰三角形 5"/>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3492614" y="5410200"/>
              <a:ext cx="2928111" cy="1447800"/>
              <a:chOff x="4956670" y="4443106"/>
              <a:chExt cx="4884016" cy="2414894"/>
            </a:xfrm>
          </p:grpSpPr>
          <p:sp>
            <p:nvSpPr>
              <p:cNvPr id="9" name="等腰三角形 8"/>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7721714" y="5048250"/>
              <a:ext cx="3660139" cy="1809750"/>
              <a:chOff x="4956670" y="4443106"/>
              <a:chExt cx="4884016" cy="2414894"/>
            </a:xfrm>
          </p:grpSpPr>
          <p:sp>
            <p:nvSpPr>
              <p:cNvPr id="12" name="等腰三角形 11"/>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2028559" y="6342960"/>
              <a:ext cx="1041643" cy="515039"/>
              <a:chOff x="4956670" y="4443106"/>
              <a:chExt cx="4884016" cy="2414894"/>
            </a:xfrm>
          </p:grpSpPr>
          <p:sp>
            <p:nvSpPr>
              <p:cNvPr id="15" name="等腰三角形 14"/>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1150357" y="6342960"/>
              <a:ext cx="1041643" cy="515039"/>
              <a:chOff x="4956670" y="4443106"/>
              <a:chExt cx="4884016" cy="2414894"/>
            </a:xfrm>
          </p:grpSpPr>
          <p:sp>
            <p:nvSpPr>
              <p:cNvPr id="18" name="等腰三角形 17"/>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1" name="组合 20"/>
          <p:cNvGrpSpPr/>
          <p:nvPr/>
        </p:nvGrpSpPr>
        <p:grpSpPr>
          <a:xfrm flipH="1">
            <a:off x="742951" y="704136"/>
            <a:ext cx="2247900" cy="534114"/>
            <a:chOff x="2028559" y="4443106"/>
            <a:chExt cx="10163441" cy="2414894"/>
          </a:xfrm>
        </p:grpSpPr>
        <p:grpSp>
          <p:nvGrpSpPr>
            <p:cNvPr id="22" name="组合 21"/>
            <p:cNvGrpSpPr/>
            <p:nvPr/>
          </p:nvGrpSpPr>
          <p:grpSpPr>
            <a:xfrm>
              <a:off x="4956670" y="4443106"/>
              <a:ext cx="4884016" cy="2414894"/>
              <a:chOff x="4956670" y="4443106"/>
              <a:chExt cx="4884016" cy="2414894"/>
            </a:xfrm>
          </p:grpSpPr>
          <p:sp>
            <p:nvSpPr>
              <p:cNvPr id="35" name="等腰三角形 34"/>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3492614" y="5410200"/>
              <a:ext cx="2928111" cy="1447800"/>
              <a:chOff x="4956670" y="4443106"/>
              <a:chExt cx="4884016" cy="2414894"/>
            </a:xfrm>
          </p:grpSpPr>
          <p:sp>
            <p:nvSpPr>
              <p:cNvPr id="33" name="等腰三角形 32"/>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7721714" y="5048250"/>
              <a:ext cx="3660139" cy="1809750"/>
              <a:chOff x="4956670" y="4443106"/>
              <a:chExt cx="4884016" cy="2414894"/>
            </a:xfrm>
          </p:grpSpPr>
          <p:sp>
            <p:nvSpPr>
              <p:cNvPr id="31" name="等腰三角形 30"/>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2028559" y="6342960"/>
              <a:ext cx="1041643" cy="515039"/>
              <a:chOff x="4956670" y="4443106"/>
              <a:chExt cx="4884016" cy="2414894"/>
            </a:xfrm>
          </p:grpSpPr>
          <p:sp>
            <p:nvSpPr>
              <p:cNvPr id="29" name="等腰三角形 28"/>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11150357" y="6342960"/>
              <a:ext cx="1041643" cy="515039"/>
              <a:chOff x="4956670" y="4443106"/>
              <a:chExt cx="4884016" cy="2414894"/>
            </a:xfrm>
          </p:grpSpPr>
          <p:sp>
            <p:nvSpPr>
              <p:cNvPr id="27" name="等腰三角形 26"/>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0242" name="Picture 2" descr="https://lh5.googleusercontent.com/gwATz5_zILGye2BuvK9yyM18tLGJON-t0uSzDsbmUamZtkzQGbQikILBGVgypd3tHcS7obaY2w9n7IN77o4gMBgisDEMCBSxZCUN53YX46IEfo0Vx05Tprr2t_1TmXLS4cvCqND9lSk">
            <a:extLst>
              <a:ext uri="{FF2B5EF4-FFF2-40B4-BE49-F238E27FC236}">
                <a16:creationId xmlns:a16="http://schemas.microsoft.com/office/drawing/2014/main" id="{61A3C9DF-A60B-4949-A485-BF37DB7223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465" r="73358"/>
          <a:stretch/>
        </p:blipFill>
        <p:spPr bwMode="auto">
          <a:xfrm>
            <a:off x="214183" y="1452147"/>
            <a:ext cx="3034967" cy="5219314"/>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F3B9C4D3-EBAE-41B9-86E9-9B53DE510E87}"/>
              </a:ext>
            </a:extLst>
          </p:cNvPr>
          <p:cNvSpPr txBox="1"/>
          <p:nvPr/>
        </p:nvSpPr>
        <p:spPr>
          <a:xfrm>
            <a:off x="2600993" y="1391820"/>
            <a:ext cx="8447115" cy="400110"/>
          </a:xfrm>
          <a:prstGeom prst="rect">
            <a:avLst/>
          </a:prstGeom>
          <a:noFill/>
        </p:spPr>
        <p:txBody>
          <a:bodyPr wrap="square" rtlCol="0">
            <a:spAutoFit/>
          </a:bodyPr>
          <a:lstStyle/>
          <a:p>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Taking a quick glimpse on how the data is split up across property type</a:t>
            </a:r>
          </a:p>
        </p:txBody>
      </p:sp>
      <p:pic>
        <p:nvPicPr>
          <p:cNvPr id="10244" name="Picture 4" descr="https://lh5.googleusercontent.com/gwATz5_zILGye2BuvK9yyM18tLGJON-t0uSzDsbmUamZtkzQGbQikILBGVgypd3tHcS7obaY2w9n7IN77o4gMBgisDEMCBSxZCUN53YX46IEfo0Vx05Tprr2t_1TmXLS4cvCqND9lSk">
            <a:extLst>
              <a:ext uri="{FF2B5EF4-FFF2-40B4-BE49-F238E27FC236}">
                <a16:creationId xmlns:a16="http://schemas.microsoft.com/office/drawing/2014/main" id="{6F84C45E-55A7-4FF0-BA3A-27F6CFC86C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651" t="13870" r="19321" b="76075"/>
          <a:stretch/>
        </p:blipFill>
        <p:spPr bwMode="auto">
          <a:xfrm>
            <a:off x="2760466" y="1810791"/>
            <a:ext cx="5243597" cy="58611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13A25DBF-799B-43A5-ADC6-3990EB777B78}"/>
              </a:ext>
            </a:extLst>
          </p:cNvPr>
          <p:cNvPicPr>
            <a:picLocks noChangeAspect="1"/>
          </p:cNvPicPr>
          <p:nvPr/>
        </p:nvPicPr>
        <p:blipFill>
          <a:blip r:embed="rId3"/>
          <a:stretch>
            <a:fillRect/>
          </a:stretch>
        </p:blipFill>
        <p:spPr>
          <a:xfrm>
            <a:off x="2648331" y="2566186"/>
            <a:ext cx="5114925" cy="4105275"/>
          </a:xfrm>
          <a:prstGeom prst="rect">
            <a:avLst/>
          </a:prstGeom>
        </p:spPr>
      </p:pic>
      <p:pic>
        <p:nvPicPr>
          <p:cNvPr id="41" name="Picture 40">
            <a:extLst>
              <a:ext uri="{FF2B5EF4-FFF2-40B4-BE49-F238E27FC236}">
                <a16:creationId xmlns:a16="http://schemas.microsoft.com/office/drawing/2014/main" id="{D42B4DB9-57D0-49ED-B62D-C24C33D82DB0}"/>
              </a:ext>
            </a:extLst>
          </p:cNvPr>
          <p:cNvPicPr>
            <a:picLocks noChangeAspect="1"/>
          </p:cNvPicPr>
          <p:nvPr/>
        </p:nvPicPr>
        <p:blipFill rotWithShape="1">
          <a:blip r:embed="rId4"/>
          <a:srcRect t="48405"/>
          <a:stretch/>
        </p:blipFill>
        <p:spPr>
          <a:xfrm>
            <a:off x="3262004" y="6391338"/>
            <a:ext cx="7677150" cy="280123"/>
          </a:xfrm>
          <a:prstGeom prst="rect">
            <a:avLst/>
          </a:prstGeom>
        </p:spPr>
      </p:pic>
      <p:sp>
        <p:nvSpPr>
          <p:cNvPr id="42" name="TextBox 41">
            <a:extLst>
              <a:ext uri="{FF2B5EF4-FFF2-40B4-BE49-F238E27FC236}">
                <a16:creationId xmlns:a16="http://schemas.microsoft.com/office/drawing/2014/main" id="{B82DF5FE-E4E4-415A-8898-9892C0F46D73}"/>
              </a:ext>
            </a:extLst>
          </p:cNvPr>
          <p:cNvSpPr txBox="1"/>
          <p:nvPr/>
        </p:nvSpPr>
        <p:spPr>
          <a:xfrm>
            <a:off x="7169387" y="3849330"/>
            <a:ext cx="4748564" cy="954107"/>
          </a:xfrm>
          <a:prstGeom prst="rect">
            <a:avLst/>
          </a:prstGeom>
          <a:noFill/>
        </p:spPr>
        <p:txBody>
          <a:bodyPr wrap="square" rtlCol="0">
            <a:spAutoFit/>
          </a:bodyPr>
          <a:lstStyle/>
          <a:p>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Top 5 property types constitute 90% of listings</a:t>
            </a:r>
            <a:r>
              <a:rPr lang="en-US" sz="3600" dirty="0">
                <a:solidFill>
                  <a:srgbClr val="113A59"/>
                </a:solidFill>
                <a:latin typeface="Arial" panose="020B0604020202020204" pitchFamily="34" charset="0"/>
                <a:ea typeface="微软雅黑" panose="020B0503020204020204" pitchFamily="34" charset="-122"/>
                <a:cs typeface="Arial" panose="020B0604020202020204" pitchFamily="34" charset="0"/>
              </a:rPr>
              <a:t> </a:t>
            </a:r>
          </a:p>
        </p:txBody>
      </p:sp>
    </p:spTree>
    <p:extLst>
      <p:ext uri="{BB962C8B-B14F-4D97-AF65-F5344CB8AC3E}">
        <p14:creationId xmlns:p14="http://schemas.microsoft.com/office/powerpoint/2010/main" val="3291856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pyright Notice"/>
          <p:cNvSpPr>
            <a:spLocks/>
          </p:cNvSpPr>
          <p:nvPr/>
        </p:nvSpPr>
        <p:spPr bwMode="auto">
          <a:xfrm>
            <a:off x="4386292" y="601770"/>
            <a:ext cx="3419443"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cap="small" dirty="0">
                <a:solidFill>
                  <a:srgbClr val="4D86B3"/>
                </a:solidFill>
                <a:latin typeface="Arial" panose="020B0604020202020204" pitchFamily="34" charset="0"/>
                <a:ea typeface="微软雅黑" panose="020B0503020204020204" pitchFamily="34" charset="-122"/>
                <a:cs typeface="Arial" panose="020B0604020202020204" pitchFamily="34" charset="0"/>
              </a:rPr>
              <a:t>Data Cleaning (Cont.) </a:t>
            </a:r>
          </a:p>
        </p:txBody>
      </p:sp>
      <p:cxnSp>
        <p:nvCxnSpPr>
          <p:cNvPr id="4" name="直接连接符 3"/>
          <p:cNvCxnSpPr/>
          <p:nvPr/>
        </p:nvCxnSpPr>
        <p:spPr>
          <a:xfrm>
            <a:off x="590551" y="1238250"/>
            <a:ext cx="11010900" cy="0"/>
          </a:xfrm>
          <a:prstGeom prst="line">
            <a:avLst/>
          </a:prstGeom>
          <a:ln>
            <a:solidFill>
              <a:srgbClr val="113A59"/>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8915401" y="704136"/>
            <a:ext cx="2247900" cy="534114"/>
            <a:chOff x="2028559" y="4443106"/>
            <a:chExt cx="10163441" cy="2414894"/>
          </a:xfrm>
        </p:grpSpPr>
        <p:grpSp>
          <p:nvGrpSpPr>
            <p:cNvPr id="5" name="组合 4"/>
            <p:cNvGrpSpPr/>
            <p:nvPr/>
          </p:nvGrpSpPr>
          <p:grpSpPr>
            <a:xfrm>
              <a:off x="4956670" y="4443106"/>
              <a:ext cx="4884016" cy="2414894"/>
              <a:chOff x="4956670" y="4443106"/>
              <a:chExt cx="4884016" cy="2414894"/>
            </a:xfrm>
          </p:grpSpPr>
          <p:sp>
            <p:nvSpPr>
              <p:cNvPr id="6" name="等腰三角形 5"/>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3492614" y="5410200"/>
              <a:ext cx="2928111" cy="1447800"/>
              <a:chOff x="4956670" y="4443106"/>
              <a:chExt cx="4884016" cy="2414894"/>
            </a:xfrm>
          </p:grpSpPr>
          <p:sp>
            <p:nvSpPr>
              <p:cNvPr id="9" name="等腰三角形 8"/>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7721714" y="5048250"/>
              <a:ext cx="3660139" cy="1809750"/>
              <a:chOff x="4956670" y="4443106"/>
              <a:chExt cx="4884016" cy="2414894"/>
            </a:xfrm>
          </p:grpSpPr>
          <p:sp>
            <p:nvSpPr>
              <p:cNvPr id="12" name="等腰三角形 11"/>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2028559" y="6342960"/>
              <a:ext cx="1041643" cy="515039"/>
              <a:chOff x="4956670" y="4443106"/>
              <a:chExt cx="4884016" cy="2414894"/>
            </a:xfrm>
          </p:grpSpPr>
          <p:sp>
            <p:nvSpPr>
              <p:cNvPr id="15" name="等腰三角形 14"/>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1150357" y="6342960"/>
              <a:ext cx="1041643" cy="515039"/>
              <a:chOff x="4956670" y="4443106"/>
              <a:chExt cx="4884016" cy="2414894"/>
            </a:xfrm>
          </p:grpSpPr>
          <p:sp>
            <p:nvSpPr>
              <p:cNvPr id="18" name="等腰三角形 17"/>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1" name="组合 20"/>
          <p:cNvGrpSpPr/>
          <p:nvPr/>
        </p:nvGrpSpPr>
        <p:grpSpPr>
          <a:xfrm flipH="1">
            <a:off x="742951" y="704136"/>
            <a:ext cx="2247900" cy="534114"/>
            <a:chOff x="2028559" y="4443106"/>
            <a:chExt cx="10163441" cy="2414894"/>
          </a:xfrm>
        </p:grpSpPr>
        <p:grpSp>
          <p:nvGrpSpPr>
            <p:cNvPr id="22" name="组合 21"/>
            <p:cNvGrpSpPr/>
            <p:nvPr/>
          </p:nvGrpSpPr>
          <p:grpSpPr>
            <a:xfrm>
              <a:off x="4956670" y="4443106"/>
              <a:ext cx="4884016" cy="2414894"/>
              <a:chOff x="4956670" y="4443106"/>
              <a:chExt cx="4884016" cy="2414894"/>
            </a:xfrm>
          </p:grpSpPr>
          <p:sp>
            <p:nvSpPr>
              <p:cNvPr id="35" name="等腰三角形 34"/>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3492614" y="5410200"/>
              <a:ext cx="2928111" cy="1447800"/>
              <a:chOff x="4956670" y="4443106"/>
              <a:chExt cx="4884016" cy="2414894"/>
            </a:xfrm>
          </p:grpSpPr>
          <p:sp>
            <p:nvSpPr>
              <p:cNvPr id="33" name="等腰三角形 32"/>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7721714" y="5048250"/>
              <a:ext cx="3660139" cy="1809750"/>
              <a:chOff x="4956670" y="4443106"/>
              <a:chExt cx="4884016" cy="2414894"/>
            </a:xfrm>
          </p:grpSpPr>
          <p:sp>
            <p:nvSpPr>
              <p:cNvPr id="31" name="等腰三角形 30"/>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2028559" y="6342960"/>
              <a:ext cx="1041643" cy="515039"/>
              <a:chOff x="4956670" y="4443106"/>
              <a:chExt cx="4884016" cy="2414894"/>
            </a:xfrm>
          </p:grpSpPr>
          <p:sp>
            <p:nvSpPr>
              <p:cNvPr id="29" name="等腰三角形 28"/>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11150357" y="6342960"/>
              <a:ext cx="1041643" cy="515039"/>
              <a:chOff x="4956670" y="4443106"/>
              <a:chExt cx="4884016" cy="2414894"/>
            </a:xfrm>
          </p:grpSpPr>
          <p:sp>
            <p:nvSpPr>
              <p:cNvPr id="27" name="等腰三角形 26"/>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9226" name="Picture 10" descr="https://lh5.googleusercontent.com/lTudgX-Mj6HvprlLPiAqucNkKyD1gGg9dDYdIycZf8mB89yZFd8I8cwrmKOGQf-4rejuTK43aEr0Tww8WrF0oRxTgtRJhr1nTP0OAGlhNm6RS6GPimLTFf-MFQW54ZqrOJDT7Pf0I2E">
            <a:extLst>
              <a:ext uri="{FF2B5EF4-FFF2-40B4-BE49-F238E27FC236}">
                <a16:creationId xmlns:a16="http://schemas.microsoft.com/office/drawing/2014/main" id="{F7D48C29-BD42-450C-8161-86D821AB10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3675" y="3601583"/>
            <a:ext cx="6724650" cy="495300"/>
          </a:xfrm>
          <a:prstGeom prst="rect">
            <a:avLst/>
          </a:prstGeom>
          <a:noFill/>
          <a:extLst>
            <a:ext uri="{909E8E84-426E-40DD-AFC4-6F175D3DCCD1}">
              <a14:hiddenFill xmlns:a14="http://schemas.microsoft.com/office/drawing/2010/main">
                <a:solidFill>
                  <a:srgbClr val="FFFFFF"/>
                </a:solidFill>
              </a14:hiddenFill>
            </a:ext>
          </a:extLst>
        </p:spPr>
      </p:pic>
      <p:pic>
        <p:nvPicPr>
          <p:cNvPr id="9227" name="Picture 11" descr="https://lh4.googleusercontent.com/YFfod35xM6PKSGWyTZsfdiDcSbaWqsvviv6QDQIpX1Q9Q-FE-_t1pJPwW4BFfHW4Ulyh9d6o6b0Jxyp4a2nODjp8oRnA0o0__Ox_M-dPGdw3zugsCElkb3pDf6UE3kCj_PB4ip8pfW4">
            <a:extLst>
              <a:ext uri="{FF2B5EF4-FFF2-40B4-BE49-F238E27FC236}">
                <a16:creationId xmlns:a16="http://schemas.microsoft.com/office/drawing/2014/main" id="{AE0FC723-43CE-419F-980F-0F192B44B4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9069" y="4184649"/>
            <a:ext cx="4566571" cy="2239426"/>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https://lh4.googleusercontent.com/Kk6bAo_BzASEEtbArYRn94UcU8Scrg9HOAYAFRBAQ2YyPQbyiUWp_sk_hD5gE6nQ2M6WRm2OFLSNqKO301-Xlcuk3Q8KcYpP3R5bJEsHRtOHGWOpm7vqiZ7yDuyZUEzg-BQBKWVrYLg">
            <a:extLst>
              <a:ext uri="{FF2B5EF4-FFF2-40B4-BE49-F238E27FC236}">
                <a16:creationId xmlns:a16="http://schemas.microsoft.com/office/drawing/2014/main" id="{72317131-70C8-4E4C-B721-A488DDA72D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0807" y="4481582"/>
            <a:ext cx="2994198" cy="1942493"/>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Arrow Connector 36">
            <a:extLst>
              <a:ext uri="{FF2B5EF4-FFF2-40B4-BE49-F238E27FC236}">
                <a16:creationId xmlns:a16="http://schemas.microsoft.com/office/drawing/2014/main" id="{9F9E4C1A-EB74-4C1B-8ED6-BDD2C56E3D7D}"/>
              </a:ext>
            </a:extLst>
          </p:cNvPr>
          <p:cNvCxnSpPr>
            <a:endCxn id="9227" idx="3"/>
          </p:cNvCxnSpPr>
          <p:nvPr/>
        </p:nvCxnSpPr>
        <p:spPr>
          <a:xfrm>
            <a:off x="5367892" y="5304362"/>
            <a:ext cx="12977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4D04972-62C0-4CAF-A698-F2B1A50949E9}"/>
              </a:ext>
            </a:extLst>
          </p:cNvPr>
          <p:cNvSpPr txBox="1"/>
          <p:nvPr/>
        </p:nvSpPr>
        <p:spPr>
          <a:xfrm>
            <a:off x="4728633" y="1372093"/>
            <a:ext cx="7258756" cy="400110"/>
          </a:xfrm>
          <a:prstGeom prst="rect">
            <a:avLst/>
          </a:prstGeom>
          <a:noFill/>
        </p:spPr>
        <p:txBody>
          <a:bodyPr wrap="square" rtlCol="0">
            <a:spAutoFit/>
          </a:bodyPr>
          <a:lstStyle/>
          <a:p>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Removing Outliers</a:t>
            </a:r>
          </a:p>
        </p:txBody>
      </p:sp>
      <p:pic>
        <p:nvPicPr>
          <p:cNvPr id="9230" name="Picture 14" descr="https://lh5.googleusercontent.com/4T1nFlv7ssS7xM5yNH4ioY1VFku4QscED2CuVqTKD-xYGvwhwKLQGwXmkK3a0-WFjb2GoPT1fUseLnHLGelv21OWFju2V-rihfYYmavOtUMRPRe2GegXIktKrM4HZFYhOxd4EKvxRJU">
            <a:extLst>
              <a:ext uri="{FF2B5EF4-FFF2-40B4-BE49-F238E27FC236}">
                <a16:creationId xmlns:a16="http://schemas.microsoft.com/office/drawing/2014/main" id="{7FF0D2B0-4950-4491-B7CC-BE25BE7A41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7948" y="2411522"/>
            <a:ext cx="8797636" cy="115165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D2EC714E-BB23-419C-B155-591ED5D3FA20}"/>
              </a:ext>
            </a:extLst>
          </p:cNvPr>
          <p:cNvPicPr>
            <a:picLocks noChangeAspect="1"/>
          </p:cNvPicPr>
          <p:nvPr/>
        </p:nvPicPr>
        <p:blipFill>
          <a:blip r:embed="rId7"/>
          <a:stretch>
            <a:fillRect/>
          </a:stretch>
        </p:blipFill>
        <p:spPr>
          <a:xfrm>
            <a:off x="3702884" y="1773487"/>
            <a:ext cx="4433455" cy="623455"/>
          </a:xfrm>
          <a:prstGeom prst="rect">
            <a:avLst/>
          </a:prstGeom>
        </p:spPr>
      </p:pic>
    </p:spTree>
    <p:extLst>
      <p:ext uri="{BB962C8B-B14F-4D97-AF65-F5344CB8AC3E}">
        <p14:creationId xmlns:p14="http://schemas.microsoft.com/office/powerpoint/2010/main" val="641848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pyright Notice"/>
          <p:cNvSpPr>
            <a:spLocks/>
          </p:cNvSpPr>
          <p:nvPr/>
        </p:nvSpPr>
        <p:spPr bwMode="auto">
          <a:xfrm>
            <a:off x="4741169" y="601770"/>
            <a:ext cx="2709698"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cap="small" dirty="0">
                <a:solidFill>
                  <a:srgbClr val="4D86B3"/>
                </a:solidFill>
                <a:latin typeface="Arial" panose="020B0604020202020204" pitchFamily="34" charset="0"/>
                <a:ea typeface="微软雅黑" panose="020B0503020204020204" pitchFamily="34" charset="-122"/>
                <a:cs typeface="Arial" panose="020B0604020202020204" pitchFamily="34" charset="0"/>
              </a:rPr>
              <a:t>Data Preparation</a:t>
            </a:r>
          </a:p>
        </p:txBody>
      </p:sp>
      <p:cxnSp>
        <p:nvCxnSpPr>
          <p:cNvPr id="4" name="直接连接符 3"/>
          <p:cNvCxnSpPr/>
          <p:nvPr/>
        </p:nvCxnSpPr>
        <p:spPr>
          <a:xfrm>
            <a:off x="590551" y="1238250"/>
            <a:ext cx="11010900" cy="0"/>
          </a:xfrm>
          <a:prstGeom prst="line">
            <a:avLst/>
          </a:prstGeom>
          <a:ln>
            <a:solidFill>
              <a:srgbClr val="113A59"/>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8915401" y="704136"/>
            <a:ext cx="2247900" cy="534114"/>
            <a:chOff x="2028559" y="4443106"/>
            <a:chExt cx="10163441" cy="2414894"/>
          </a:xfrm>
        </p:grpSpPr>
        <p:grpSp>
          <p:nvGrpSpPr>
            <p:cNvPr id="5" name="组合 4"/>
            <p:cNvGrpSpPr/>
            <p:nvPr/>
          </p:nvGrpSpPr>
          <p:grpSpPr>
            <a:xfrm>
              <a:off x="4956670" y="4443106"/>
              <a:ext cx="4884016" cy="2414894"/>
              <a:chOff x="4956670" y="4443106"/>
              <a:chExt cx="4884016" cy="2414894"/>
            </a:xfrm>
          </p:grpSpPr>
          <p:sp>
            <p:nvSpPr>
              <p:cNvPr id="6" name="等腰三角形 5"/>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3492614" y="5410200"/>
              <a:ext cx="2928111" cy="1447800"/>
              <a:chOff x="4956670" y="4443106"/>
              <a:chExt cx="4884016" cy="2414894"/>
            </a:xfrm>
          </p:grpSpPr>
          <p:sp>
            <p:nvSpPr>
              <p:cNvPr id="9" name="等腰三角形 8"/>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7721714" y="5048250"/>
              <a:ext cx="3660139" cy="1809750"/>
              <a:chOff x="4956670" y="4443106"/>
              <a:chExt cx="4884016" cy="2414894"/>
            </a:xfrm>
          </p:grpSpPr>
          <p:sp>
            <p:nvSpPr>
              <p:cNvPr id="12" name="等腰三角形 11"/>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2028559" y="6342960"/>
              <a:ext cx="1041643" cy="515039"/>
              <a:chOff x="4956670" y="4443106"/>
              <a:chExt cx="4884016" cy="2414894"/>
            </a:xfrm>
          </p:grpSpPr>
          <p:sp>
            <p:nvSpPr>
              <p:cNvPr id="15" name="等腰三角形 14"/>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1150357" y="6342960"/>
              <a:ext cx="1041643" cy="515039"/>
              <a:chOff x="4956670" y="4443106"/>
              <a:chExt cx="4884016" cy="2414894"/>
            </a:xfrm>
          </p:grpSpPr>
          <p:sp>
            <p:nvSpPr>
              <p:cNvPr id="18" name="等腰三角形 17"/>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1" name="组合 20"/>
          <p:cNvGrpSpPr/>
          <p:nvPr/>
        </p:nvGrpSpPr>
        <p:grpSpPr>
          <a:xfrm flipH="1">
            <a:off x="742951" y="704136"/>
            <a:ext cx="2247900" cy="534114"/>
            <a:chOff x="2028559" y="4443106"/>
            <a:chExt cx="10163441" cy="2414894"/>
          </a:xfrm>
        </p:grpSpPr>
        <p:grpSp>
          <p:nvGrpSpPr>
            <p:cNvPr id="22" name="组合 21"/>
            <p:cNvGrpSpPr/>
            <p:nvPr/>
          </p:nvGrpSpPr>
          <p:grpSpPr>
            <a:xfrm>
              <a:off x="4956670" y="4443106"/>
              <a:ext cx="4884016" cy="2414894"/>
              <a:chOff x="4956670" y="4443106"/>
              <a:chExt cx="4884016" cy="2414894"/>
            </a:xfrm>
          </p:grpSpPr>
          <p:sp>
            <p:nvSpPr>
              <p:cNvPr id="35" name="等腰三角形 34"/>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3492614" y="5410200"/>
              <a:ext cx="2928111" cy="1447800"/>
              <a:chOff x="4956670" y="4443106"/>
              <a:chExt cx="4884016" cy="2414894"/>
            </a:xfrm>
          </p:grpSpPr>
          <p:sp>
            <p:nvSpPr>
              <p:cNvPr id="33" name="等腰三角形 32"/>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7721714" y="5048250"/>
              <a:ext cx="3660139" cy="1809750"/>
              <a:chOff x="4956670" y="4443106"/>
              <a:chExt cx="4884016" cy="2414894"/>
            </a:xfrm>
          </p:grpSpPr>
          <p:sp>
            <p:nvSpPr>
              <p:cNvPr id="31" name="等腰三角形 30"/>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2028559" y="6342960"/>
              <a:ext cx="1041643" cy="515039"/>
              <a:chOff x="4956670" y="4443106"/>
              <a:chExt cx="4884016" cy="2414894"/>
            </a:xfrm>
          </p:grpSpPr>
          <p:sp>
            <p:nvSpPr>
              <p:cNvPr id="29" name="等腰三角形 28"/>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11150357" y="6342960"/>
              <a:ext cx="1041643" cy="515039"/>
              <a:chOff x="4956670" y="4443106"/>
              <a:chExt cx="4884016" cy="2414894"/>
            </a:xfrm>
          </p:grpSpPr>
          <p:sp>
            <p:nvSpPr>
              <p:cNvPr id="27" name="等腰三角形 26"/>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7" name="TextBox 36">
            <a:extLst>
              <a:ext uri="{FF2B5EF4-FFF2-40B4-BE49-F238E27FC236}">
                <a16:creationId xmlns:a16="http://schemas.microsoft.com/office/drawing/2014/main" id="{189D24C2-5C00-48D1-BF12-65D6DECF13EF}"/>
              </a:ext>
            </a:extLst>
          </p:cNvPr>
          <p:cNvSpPr txBox="1"/>
          <p:nvPr/>
        </p:nvSpPr>
        <p:spPr>
          <a:xfrm>
            <a:off x="4290143" y="1372254"/>
            <a:ext cx="7258756" cy="400110"/>
          </a:xfrm>
          <a:prstGeom prst="rect">
            <a:avLst/>
          </a:prstGeom>
          <a:noFill/>
        </p:spPr>
        <p:txBody>
          <a:bodyPr wrap="square" rtlCol="0">
            <a:spAutoFit/>
          </a:bodyPr>
          <a:lstStyle/>
          <a:p>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Feature Engineering on Amenities</a:t>
            </a:r>
          </a:p>
        </p:txBody>
      </p:sp>
      <p:pic>
        <p:nvPicPr>
          <p:cNvPr id="8194" name="Picture 2" descr="https://lh4.googleusercontent.com/g1whAoHI_-5L_DgEznUH9exQrLq7CydPaOx8L3UnhBk6URLRCS2VDQfkpEWnh4nJRIh7rwkzlUXkrqulLkFuMU9AiZSPKcUAUdIxJQdZirhOLsr-Hny2GQuYqwSe7DIQESb0B8_0D_o">
            <a:extLst>
              <a:ext uri="{FF2B5EF4-FFF2-40B4-BE49-F238E27FC236}">
                <a16:creationId xmlns:a16="http://schemas.microsoft.com/office/drawing/2014/main" id="{A878FC6F-884C-4F53-9C11-EDA2B73AB7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903"/>
          <a:stretch/>
        </p:blipFill>
        <p:spPr bwMode="auto">
          <a:xfrm>
            <a:off x="922136" y="2931496"/>
            <a:ext cx="1097278" cy="351923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lh4.googleusercontent.com/yjE92NtX8ZoerUkDMltgmxwROkmC0PqWxAFkwO1gg1bpH692t1s9CQqD5CNMeniTT5_9XCNx1DwcxDoB0nxhhkFIVgGxjuT9ZEw5gUIyb64SyEdNwTTBJTkBip2JL6e5SiSWp6D6FQM">
            <a:extLst>
              <a:ext uri="{FF2B5EF4-FFF2-40B4-BE49-F238E27FC236}">
                <a16:creationId xmlns:a16="http://schemas.microsoft.com/office/drawing/2014/main" id="{6F4A6EA5-E024-414C-B1C2-3D019F4BBD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7075"/>
          <a:stretch/>
        </p:blipFill>
        <p:spPr bwMode="auto">
          <a:xfrm>
            <a:off x="1638996" y="1767547"/>
            <a:ext cx="9048750" cy="100718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s://lh6.googleusercontent.com/05DoH6R6_mdPRsuyXk7x86pIxKpzxERdW-yyQAvSU1p3tSzutK-E_G0_n3Lx9r5AbmdBQp8TXSOPKDDIFQMRNr4vUKeUY4KhqLP1rAltj5t2M1q_947yI58P61Kfdr3Pqjv99kgyP5k">
            <a:extLst>
              <a:ext uri="{FF2B5EF4-FFF2-40B4-BE49-F238E27FC236}">
                <a16:creationId xmlns:a16="http://schemas.microsoft.com/office/drawing/2014/main" id="{C89702FB-09EB-4BDB-BBF9-F714350B6E9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579"/>
          <a:stretch/>
        </p:blipFill>
        <p:spPr bwMode="auto">
          <a:xfrm>
            <a:off x="4519086" y="2866800"/>
            <a:ext cx="6644215" cy="2432938"/>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Straight Arrow Connector 37">
            <a:extLst>
              <a:ext uri="{FF2B5EF4-FFF2-40B4-BE49-F238E27FC236}">
                <a16:creationId xmlns:a16="http://schemas.microsoft.com/office/drawing/2014/main" id="{3B999F2F-F4AB-425E-9EA3-D77DC3044CE3}"/>
              </a:ext>
            </a:extLst>
          </p:cNvPr>
          <p:cNvCxnSpPr>
            <a:cxnSpLocks/>
          </p:cNvCxnSpPr>
          <p:nvPr/>
        </p:nvCxnSpPr>
        <p:spPr>
          <a:xfrm>
            <a:off x="2760466" y="4083270"/>
            <a:ext cx="13543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AE54B138-9482-498B-97EF-DBF74DD57C99}"/>
              </a:ext>
            </a:extLst>
          </p:cNvPr>
          <p:cNvSpPr/>
          <p:nvPr/>
        </p:nvSpPr>
        <p:spPr>
          <a:xfrm>
            <a:off x="4319201" y="5617343"/>
            <a:ext cx="6950664" cy="400110"/>
          </a:xfrm>
          <a:prstGeom prst="rect">
            <a:avLst/>
          </a:prstGeom>
        </p:spPr>
        <p:txBody>
          <a:bodyPr wrap="square">
            <a:spAutoFit/>
          </a:bodyPr>
          <a:lstStyle/>
          <a:p>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Same for property type, bed type, neighborhood, room type</a:t>
            </a:r>
          </a:p>
        </p:txBody>
      </p:sp>
      <p:sp>
        <p:nvSpPr>
          <p:cNvPr id="44" name="Rectangle 43">
            <a:extLst>
              <a:ext uri="{FF2B5EF4-FFF2-40B4-BE49-F238E27FC236}">
                <a16:creationId xmlns:a16="http://schemas.microsoft.com/office/drawing/2014/main" id="{B5E5DC40-CDC9-4A6B-AC26-9E7769C79921}"/>
              </a:ext>
            </a:extLst>
          </p:cNvPr>
          <p:cNvSpPr/>
          <p:nvPr/>
        </p:nvSpPr>
        <p:spPr>
          <a:xfrm>
            <a:off x="2403758" y="3688206"/>
            <a:ext cx="6950664" cy="338554"/>
          </a:xfrm>
          <a:prstGeom prst="rect">
            <a:avLst/>
          </a:prstGeom>
        </p:spPr>
        <p:txBody>
          <a:bodyPr wrap="square">
            <a:spAutoFit/>
          </a:bodyPr>
          <a:lstStyle/>
          <a:p>
            <a:r>
              <a:rPr lang="en-US" sz="1600" dirty="0">
                <a:solidFill>
                  <a:srgbClr val="113A59"/>
                </a:solidFill>
                <a:latin typeface="Arial" panose="020B0604020202020204" pitchFamily="34" charset="0"/>
                <a:ea typeface="微软雅黑" panose="020B0503020204020204" pitchFamily="34" charset="-122"/>
                <a:cs typeface="Arial" panose="020B0604020202020204" pitchFamily="34" charset="0"/>
              </a:rPr>
              <a:t>One Hot Encoding</a:t>
            </a:r>
          </a:p>
        </p:txBody>
      </p:sp>
    </p:spTree>
    <p:extLst>
      <p:ext uri="{BB962C8B-B14F-4D97-AF65-F5344CB8AC3E}">
        <p14:creationId xmlns:p14="http://schemas.microsoft.com/office/powerpoint/2010/main" val="3806247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pyright Notice"/>
          <p:cNvSpPr>
            <a:spLocks/>
          </p:cNvSpPr>
          <p:nvPr/>
        </p:nvSpPr>
        <p:spPr bwMode="auto">
          <a:xfrm>
            <a:off x="4196177" y="601770"/>
            <a:ext cx="3799676"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cap="small" dirty="0">
                <a:solidFill>
                  <a:srgbClr val="4D86B3"/>
                </a:solidFill>
                <a:latin typeface="Arial" panose="020B0604020202020204" pitchFamily="34" charset="0"/>
                <a:ea typeface="微软雅黑" panose="020B0503020204020204" pitchFamily="34" charset="-122"/>
                <a:cs typeface="Arial" panose="020B0604020202020204" pitchFamily="34" charset="0"/>
              </a:rPr>
              <a:t>Data Preparation (Cont.)</a:t>
            </a:r>
          </a:p>
        </p:txBody>
      </p:sp>
      <p:cxnSp>
        <p:nvCxnSpPr>
          <p:cNvPr id="4" name="直接连接符 3"/>
          <p:cNvCxnSpPr/>
          <p:nvPr/>
        </p:nvCxnSpPr>
        <p:spPr>
          <a:xfrm>
            <a:off x="590551" y="1238250"/>
            <a:ext cx="11010900" cy="0"/>
          </a:xfrm>
          <a:prstGeom prst="line">
            <a:avLst/>
          </a:prstGeom>
          <a:ln>
            <a:solidFill>
              <a:srgbClr val="113A59"/>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8915401" y="704136"/>
            <a:ext cx="2247900" cy="534114"/>
            <a:chOff x="2028559" y="4443106"/>
            <a:chExt cx="10163441" cy="2414894"/>
          </a:xfrm>
        </p:grpSpPr>
        <p:grpSp>
          <p:nvGrpSpPr>
            <p:cNvPr id="5" name="组合 4"/>
            <p:cNvGrpSpPr/>
            <p:nvPr/>
          </p:nvGrpSpPr>
          <p:grpSpPr>
            <a:xfrm>
              <a:off x="4956670" y="4443106"/>
              <a:ext cx="4884016" cy="2414894"/>
              <a:chOff x="4956670" y="4443106"/>
              <a:chExt cx="4884016" cy="2414894"/>
            </a:xfrm>
          </p:grpSpPr>
          <p:sp>
            <p:nvSpPr>
              <p:cNvPr id="6" name="等腰三角形 5"/>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3492614" y="5410200"/>
              <a:ext cx="2928111" cy="1447800"/>
              <a:chOff x="4956670" y="4443106"/>
              <a:chExt cx="4884016" cy="2414894"/>
            </a:xfrm>
          </p:grpSpPr>
          <p:sp>
            <p:nvSpPr>
              <p:cNvPr id="9" name="等腰三角形 8"/>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7721714" y="5048250"/>
              <a:ext cx="3660139" cy="1809750"/>
              <a:chOff x="4956670" y="4443106"/>
              <a:chExt cx="4884016" cy="2414894"/>
            </a:xfrm>
          </p:grpSpPr>
          <p:sp>
            <p:nvSpPr>
              <p:cNvPr id="12" name="等腰三角形 11"/>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2028559" y="6342960"/>
              <a:ext cx="1041643" cy="515039"/>
              <a:chOff x="4956670" y="4443106"/>
              <a:chExt cx="4884016" cy="2414894"/>
            </a:xfrm>
          </p:grpSpPr>
          <p:sp>
            <p:nvSpPr>
              <p:cNvPr id="15" name="等腰三角形 14"/>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1150357" y="6342960"/>
              <a:ext cx="1041643" cy="515039"/>
              <a:chOff x="4956670" y="4443106"/>
              <a:chExt cx="4884016" cy="2414894"/>
            </a:xfrm>
          </p:grpSpPr>
          <p:sp>
            <p:nvSpPr>
              <p:cNvPr id="18" name="等腰三角形 17"/>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1" name="组合 20"/>
          <p:cNvGrpSpPr/>
          <p:nvPr/>
        </p:nvGrpSpPr>
        <p:grpSpPr>
          <a:xfrm flipH="1">
            <a:off x="742951" y="704136"/>
            <a:ext cx="2247900" cy="534114"/>
            <a:chOff x="2028559" y="4443106"/>
            <a:chExt cx="10163441" cy="2414894"/>
          </a:xfrm>
        </p:grpSpPr>
        <p:grpSp>
          <p:nvGrpSpPr>
            <p:cNvPr id="22" name="组合 21"/>
            <p:cNvGrpSpPr/>
            <p:nvPr/>
          </p:nvGrpSpPr>
          <p:grpSpPr>
            <a:xfrm>
              <a:off x="4956670" y="4443106"/>
              <a:ext cx="4884016" cy="2414894"/>
              <a:chOff x="4956670" y="4443106"/>
              <a:chExt cx="4884016" cy="2414894"/>
            </a:xfrm>
          </p:grpSpPr>
          <p:sp>
            <p:nvSpPr>
              <p:cNvPr id="35" name="等腰三角形 34"/>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3492614" y="5410200"/>
              <a:ext cx="2928111" cy="1447800"/>
              <a:chOff x="4956670" y="4443106"/>
              <a:chExt cx="4884016" cy="2414894"/>
            </a:xfrm>
          </p:grpSpPr>
          <p:sp>
            <p:nvSpPr>
              <p:cNvPr id="33" name="等腰三角形 32"/>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7721714" y="5048250"/>
              <a:ext cx="3660139" cy="1809750"/>
              <a:chOff x="4956670" y="4443106"/>
              <a:chExt cx="4884016" cy="2414894"/>
            </a:xfrm>
          </p:grpSpPr>
          <p:sp>
            <p:nvSpPr>
              <p:cNvPr id="31" name="等腰三角形 30"/>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2028559" y="6342960"/>
              <a:ext cx="1041643" cy="515039"/>
              <a:chOff x="4956670" y="4443106"/>
              <a:chExt cx="4884016" cy="2414894"/>
            </a:xfrm>
          </p:grpSpPr>
          <p:sp>
            <p:nvSpPr>
              <p:cNvPr id="29" name="等腰三角形 28"/>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11150357" y="6342960"/>
              <a:ext cx="1041643" cy="515039"/>
              <a:chOff x="4956670" y="4443106"/>
              <a:chExt cx="4884016" cy="2414894"/>
            </a:xfrm>
          </p:grpSpPr>
          <p:sp>
            <p:nvSpPr>
              <p:cNvPr id="27" name="等腰三角形 26"/>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7" name="TextBox 36">
            <a:extLst>
              <a:ext uri="{FF2B5EF4-FFF2-40B4-BE49-F238E27FC236}">
                <a16:creationId xmlns:a16="http://schemas.microsoft.com/office/drawing/2014/main" id="{519038DF-4261-4129-876D-2D86A12E0D53}"/>
              </a:ext>
            </a:extLst>
          </p:cNvPr>
          <p:cNvSpPr txBox="1"/>
          <p:nvPr/>
        </p:nvSpPr>
        <p:spPr>
          <a:xfrm>
            <a:off x="3126096" y="1372254"/>
            <a:ext cx="7258756" cy="400110"/>
          </a:xfrm>
          <a:prstGeom prst="rect">
            <a:avLst/>
          </a:prstGeom>
          <a:noFill/>
        </p:spPr>
        <p:txBody>
          <a:bodyPr wrap="square" rtlCol="0">
            <a:spAutoFit/>
          </a:bodyPr>
          <a:lstStyle/>
          <a:p>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Feature Engineering on Distance to Center of City</a:t>
            </a:r>
          </a:p>
        </p:txBody>
      </p:sp>
      <p:pic>
        <p:nvPicPr>
          <p:cNvPr id="7170" name="Picture 2" descr="https://lh5.googleusercontent.com/CIKK9RauxdGNxzXxPJBR_Mfzsrle7yUd7vBulH0zrZlk1jUCEMviM957jeZ1N3GHwL6zUhmw9txrYRrimDBnPpDgvaLTHAzeQ3Aou3SDdRQb0BNKZr1lOVUYn3UZMugnoymKPAmizeg">
            <a:extLst>
              <a:ext uri="{FF2B5EF4-FFF2-40B4-BE49-F238E27FC236}">
                <a16:creationId xmlns:a16="http://schemas.microsoft.com/office/drawing/2014/main" id="{9A649E0B-091C-4EE1-AE28-87C1E31276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336" y="1906367"/>
            <a:ext cx="10267950" cy="1847851"/>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descr="https://lh5.googleusercontent.com/H59vLqvXop0LTA6SWulYOnPReQUaP_VuEUp9XGS5hXrEos8lQe2z57JrdrcaZ_E5xMgth1ho122ub5kUElltIDoF211_pgwzyEwZgzjtF8DTeXXZOcREutBNqmVyjJG8wlv8a0NBexQ">
            <a:extLst>
              <a:ext uri="{FF2B5EF4-FFF2-40B4-BE49-F238E27FC236}">
                <a16:creationId xmlns:a16="http://schemas.microsoft.com/office/drawing/2014/main" id="{41F69104-F867-4058-B76C-F638380C47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9752" y="3888221"/>
            <a:ext cx="3262148" cy="2373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5388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pyright Notice"/>
          <p:cNvSpPr>
            <a:spLocks/>
          </p:cNvSpPr>
          <p:nvPr/>
        </p:nvSpPr>
        <p:spPr bwMode="auto">
          <a:xfrm>
            <a:off x="4196177" y="601770"/>
            <a:ext cx="3799676"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cap="small" dirty="0">
                <a:solidFill>
                  <a:srgbClr val="4D86B3"/>
                </a:solidFill>
                <a:latin typeface="Arial" panose="020B0604020202020204" pitchFamily="34" charset="0"/>
                <a:ea typeface="微软雅黑" panose="020B0503020204020204" pitchFamily="34" charset="-122"/>
                <a:cs typeface="Arial" panose="020B0604020202020204" pitchFamily="34" charset="0"/>
              </a:rPr>
              <a:t>Data Preparation (Cont.)</a:t>
            </a:r>
          </a:p>
        </p:txBody>
      </p:sp>
      <p:cxnSp>
        <p:nvCxnSpPr>
          <p:cNvPr id="4" name="直接连接符 3"/>
          <p:cNvCxnSpPr/>
          <p:nvPr/>
        </p:nvCxnSpPr>
        <p:spPr>
          <a:xfrm>
            <a:off x="590551" y="1238250"/>
            <a:ext cx="11010900" cy="0"/>
          </a:xfrm>
          <a:prstGeom prst="line">
            <a:avLst/>
          </a:prstGeom>
          <a:ln>
            <a:solidFill>
              <a:srgbClr val="113A59"/>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8915401" y="704136"/>
            <a:ext cx="2247900" cy="534114"/>
            <a:chOff x="2028559" y="4443106"/>
            <a:chExt cx="10163441" cy="2414894"/>
          </a:xfrm>
        </p:grpSpPr>
        <p:grpSp>
          <p:nvGrpSpPr>
            <p:cNvPr id="5" name="组合 4"/>
            <p:cNvGrpSpPr/>
            <p:nvPr/>
          </p:nvGrpSpPr>
          <p:grpSpPr>
            <a:xfrm>
              <a:off x="4956670" y="4443106"/>
              <a:ext cx="4884016" cy="2414894"/>
              <a:chOff x="4956670" y="4443106"/>
              <a:chExt cx="4884016" cy="2414894"/>
            </a:xfrm>
          </p:grpSpPr>
          <p:sp>
            <p:nvSpPr>
              <p:cNvPr id="6" name="等腰三角形 5"/>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3492614" y="5410200"/>
              <a:ext cx="2928111" cy="1447800"/>
              <a:chOff x="4956670" y="4443106"/>
              <a:chExt cx="4884016" cy="2414894"/>
            </a:xfrm>
          </p:grpSpPr>
          <p:sp>
            <p:nvSpPr>
              <p:cNvPr id="9" name="等腰三角形 8"/>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7721714" y="5048250"/>
              <a:ext cx="3660139" cy="1809750"/>
              <a:chOff x="4956670" y="4443106"/>
              <a:chExt cx="4884016" cy="2414894"/>
            </a:xfrm>
          </p:grpSpPr>
          <p:sp>
            <p:nvSpPr>
              <p:cNvPr id="12" name="等腰三角形 11"/>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2028559" y="6342960"/>
              <a:ext cx="1041643" cy="515039"/>
              <a:chOff x="4956670" y="4443106"/>
              <a:chExt cx="4884016" cy="2414894"/>
            </a:xfrm>
          </p:grpSpPr>
          <p:sp>
            <p:nvSpPr>
              <p:cNvPr id="15" name="等腰三角形 14"/>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1150357" y="6342960"/>
              <a:ext cx="1041643" cy="515039"/>
              <a:chOff x="4956670" y="4443106"/>
              <a:chExt cx="4884016" cy="2414894"/>
            </a:xfrm>
          </p:grpSpPr>
          <p:sp>
            <p:nvSpPr>
              <p:cNvPr id="18" name="等腰三角形 17"/>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1" name="组合 20"/>
          <p:cNvGrpSpPr/>
          <p:nvPr/>
        </p:nvGrpSpPr>
        <p:grpSpPr>
          <a:xfrm flipH="1">
            <a:off x="742951" y="704136"/>
            <a:ext cx="2247900" cy="534114"/>
            <a:chOff x="2028559" y="4443106"/>
            <a:chExt cx="10163441" cy="2414894"/>
          </a:xfrm>
        </p:grpSpPr>
        <p:grpSp>
          <p:nvGrpSpPr>
            <p:cNvPr id="22" name="组合 21"/>
            <p:cNvGrpSpPr/>
            <p:nvPr/>
          </p:nvGrpSpPr>
          <p:grpSpPr>
            <a:xfrm>
              <a:off x="4956670" y="4443106"/>
              <a:ext cx="4884016" cy="2414894"/>
              <a:chOff x="4956670" y="4443106"/>
              <a:chExt cx="4884016" cy="2414894"/>
            </a:xfrm>
          </p:grpSpPr>
          <p:sp>
            <p:nvSpPr>
              <p:cNvPr id="35" name="等腰三角形 34"/>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3492614" y="5410200"/>
              <a:ext cx="2928111" cy="1447800"/>
              <a:chOff x="4956670" y="4443106"/>
              <a:chExt cx="4884016" cy="2414894"/>
            </a:xfrm>
          </p:grpSpPr>
          <p:sp>
            <p:nvSpPr>
              <p:cNvPr id="33" name="等腰三角形 32"/>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7721714" y="5048250"/>
              <a:ext cx="3660139" cy="1809750"/>
              <a:chOff x="4956670" y="4443106"/>
              <a:chExt cx="4884016" cy="2414894"/>
            </a:xfrm>
          </p:grpSpPr>
          <p:sp>
            <p:nvSpPr>
              <p:cNvPr id="31" name="等腰三角形 30"/>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2028559" y="6342960"/>
              <a:ext cx="1041643" cy="515039"/>
              <a:chOff x="4956670" y="4443106"/>
              <a:chExt cx="4884016" cy="2414894"/>
            </a:xfrm>
          </p:grpSpPr>
          <p:sp>
            <p:nvSpPr>
              <p:cNvPr id="29" name="等腰三角形 28"/>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11150357" y="6342960"/>
              <a:ext cx="1041643" cy="515039"/>
              <a:chOff x="4956670" y="4443106"/>
              <a:chExt cx="4884016" cy="2414894"/>
            </a:xfrm>
          </p:grpSpPr>
          <p:sp>
            <p:nvSpPr>
              <p:cNvPr id="27" name="等腰三角形 26"/>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7" name="TextBox 36">
            <a:extLst>
              <a:ext uri="{FF2B5EF4-FFF2-40B4-BE49-F238E27FC236}">
                <a16:creationId xmlns:a16="http://schemas.microsoft.com/office/drawing/2014/main" id="{519038DF-4261-4129-876D-2D86A12E0D53}"/>
              </a:ext>
            </a:extLst>
          </p:cNvPr>
          <p:cNvSpPr txBox="1"/>
          <p:nvPr/>
        </p:nvSpPr>
        <p:spPr>
          <a:xfrm>
            <a:off x="5286023" y="1436806"/>
            <a:ext cx="7258756" cy="400110"/>
          </a:xfrm>
          <a:prstGeom prst="rect">
            <a:avLst/>
          </a:prstGeom>
          <a:noFill/>
        </p:spPr>
        <p:txBody>
          <a:bodyPr wrap="square" rtlCol="0">
            <a:spAutoFit/>
          </a:bodyPr>
          <a:lstStyle/>
          <a:p>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Normalization</a:t>
            </a:r>
          </a:p>
        </p:txBody>
      </p:sp>
      <p:pic>
        <p:nvPicPr>
          <p:cNvPr id="20482" name="Picture 2" descr="https://lh3.googleusercontent.com/mnkF_P1w1w-pibzw_EpcffG5UFLPG2pdl-YU-MptZUcH1CEr7vkCrkbpzZwLUhPIA7rS1oFvKRQM3IeFT85vD7pL5hK_yJzsNUazjzh1hoeZ959TSnCNumFQcOusA7BVWjRaPvSE4qw">
            <a:extLst>
              <a:ext uri="{FF2B5EF4-FFF2-40B4-BE49-F238E27FC236}">
                <a16:creationId xmlns:a16="http://schemas.microsoft.com/office/drawing/2014/main" id="{BC25976C-4949-40EE-8242-FFEB552472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551" y="2292350"/>
            <a:ext cx="10744200" cy="1381125"/>
          </a:xfrm>
          <a:prstGeom prst="rect">
            <a:avLst/>
          </a:prstGeom>
          <a:noFill/>
          <a:extLst>
            <a:ext uri="{909E8E84-426E-40DD-AFC4-6F175D3DCCD1}">
              <a14:hiddenFill xmlns:a14="http://schemas.microsoft.com/office/drawing/2010/main">
                <a:solidFill>
                  <a:srgbClr val="FFFFFF"/>
                </a:solidFill>
              </a14:hiddenFill>
            </a:ext>
          </a:extLst>
        </p:spPr>
      </p:pic>
      <p:pic>
        <p:nvPicPr>
          <p:cNvPr id="20483" name="Picture 3" descr="https://lh6.googleusercontent.com/qQ2UFQ8hEHL7sI_oWab2kXIVsqrGSPny3snEqLOVEUTrvbPaGXRXzDH-uffprPQS7AHUPfoh7JWjwez02XIBxPB0tjju6UyqXCg5dAPH2QSe28IeZY7Ro-h2FrQkCB375wzJx9ZPc3g">
            <a:extLst>
              <a:ext uri="{FF2B5EF4-FFF2-40B4-BE49-F238E27FC236}">
                <a16:creationId xmlns:a16="http://schemas.microsoft.com/office/drawing/2014/main" id="{735AD1F3-42B5-4AF7-A415-753582372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1" y="3908839"/>
            <a:ext cx="10652238" cy="2111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5922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pyright Notice"/>
          <p:cNvSpPr>
            <a:spLocks/>
          </p:cNvSpPr>
          <p:nvPr/>
        </p:nvSpPr>
        <p:spPr bwMode="auto">
          <a:xfrm>
            <a:off x="4511073" y="601770"/>
            <a:ext cx="3169889"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cap="small" dirty="0">
                <a:solidFill>
                  <a:srgbClr val="4D86B3"/>
                </a:solidFill>
                <a:latin typeface="Arial" panose="020B0604020202020204" pitchFamily="34" charset="0"/>
                <a:ea typeface="微软雅黑" panose="020B0503020204020204" pitchFamily="34" charset="-122"/>
                <a:cs typeface="Arial" panose="020B0604020202020204" pitchFamily="34" charset="0"/>
              </a:rPr>
              <a:t>Descriptive Analysis</a:t>
            </a:r>
          </a:p>
        </p:txBody>
      </p:sp>
      <p:cxnSp>
        <p:nvCxnSpPr>
          <p:cNvPr id="4" name="直接连接符 3"/>
          <p:cNvCxnSpPr/>
          <p:nvPr/>
        </p:nvCxnSpPr>
        <p:spPr>
          <a:xfrm>
            <a:off x="590551" y="1238250"/>
            <a:ext cx="11010900" cy="0"/>
          </a:xfrm>
          <a:prstGeom prst="line">
            <a:avLst/>
          </a:prstGeom>
          <a:ln>
            <a:solidFill>
              <a:srgbClr val="113A59"/>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8915401" y="704136"/>
            <a:ext cx="2247900" cy="534114"/>
            <a:chOff x="2028559" y="4443106"/>
            <a:chExt cx="10163441" cy="2414894"/>
          </a:xfrm>
        </p:grpSpPr>
        <p:grpSp>
          <p:nvGrpSpPr>
            <p:cNvPr id="5" name="组合 4"/>
            <p:cNvGrpSpPr/>
            <p:nvPr/>
          </p:nvGrpSpPr>
          <p:grpSpPr>
            <a:xfrm>
              <a:off x="4956670" y="4443106"/>
              <a:ext cx="4884016" cy="2414894"/>
              <a:chOff x="4956670" y="4443106"/>
              <a:chExt cx="4884016" cy="2414894"/>
            </a:xfrm>
          </p:grpSpPr>
          <p:sp>
            <p:nvSpPr>
              <p:cNvPr id="6" name="等腰三角形 5"/>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3492614" y="5410200"/>
              <a:ext cx="2928111" cy="1447800"/>
              <a:chOff x="4956670" y="4443106"/>
              <a:chExt cx="4884016" cy="2414894"/>
            </a:xfrm>
          </p:grpSpPr>
          <p:sp>
            <p:nvSpPr>
              <p:cNvPr id="9" name="等腰三角形 8"/>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7721714" y="5048250"/>
              <a:ext cx="3660139" cy="1809750"/>
              <a:chOff x="4956670" y="4443106"/>
              <a:chExt cx="4884016" cy="2414894"/>
            </a:xfrm>
          </p:grpSpPr>
          <p:sp>
            <p:nvSpPr>
              <p:cNvPr id="12" name="等腰三角形 11"/>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2028559" y="6342960"/>
              <a:ext cx="1041643" cy="515039"/>
              <a:chOff x="4956670" y="4443106"/>
              <a:chExt cx="4884016" cy="2414894"/>
            </a:xfrm>
          </p:grpSpPr>
          <p:sp>
            <p:nvSpPr>
              <p:cNvPr id="15" name="等腰三角形 14"/>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1150357" y="6342960"/>
              <a:ext cx="1041643" cy="515039"/>
              <a:chOff x="4956670" y="4443106"/>
              <a:chExt cx="4884016" cy="2414894"/>
            </a:xfrm>
          </p:grpSpPr>
          <p:sp>
            <p:nvSpPr>
              <p:cNvPr id="18" name="等腰三角形 17"/>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1" name="组合 20"/>
          <p:cNvGrpSpPr/>
          <p:nvPr/>
        </p:nvGrpSpPr>
        <p:grpSpPr>
          <a:xfrm flipH="1">
            <a:off x="742951" y="704136"/>
            <a:ext cx="2247900" cy="534114"/>
            <a:chOff x="2028559" y="4443106"/>
            <a:chExt cx="10163441" cy="2414894"/>
          </a:xfrm>
        </p:grpSpPr>
        <p:grpSp>
          <p:nvGrpSpPr>
            <p:cNvPr id="22" name="组合 21"/>
            <p:cNvGrpSpPr/>
            <p:nvPr/>
          </p:nvGrpSpPr>
          <p:grpSpPr>
            <a:xfrm>
              <a:off x="4956670" y="4443106"/>
              <a:ext cx="4884016" cy="2414894"/>
              <a:chOff x="4956670" y="4443106"/>
              <a:chExt cx="4884016" cy="2414894"/>
            </a:xfrm>
          </p:grpSpPr>
          <p:sp>
            <p:nvSpPr>
              <p:cNvPr id="35" name="等腰三角形 34"/>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3492614" y="5410200"/>
              <a:ext cx="2928111" cy="1447800"/>
              <a:chOff x="4956670" y="4443106"/>
              <a:chExt cx="4884016" cy="2414894"/>
            </a:xfrm>
          </p:grpSpPr>
          <p:sp>
            <p:nvSpPr>
              <p:cNvPr id="33" name="等腰三角形 32"/>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7721714" y="5048250"/>
              <a:ext cx="3660139" cy="1809750"/>
              <a:chOff x="4956670" y="4443106"/>
              <a:chExt cx="4884016" cy="2414894"/>
            </a:xfrm>
          </p:grpSpPr>
          <p:sp>
            <p:nvSpPr>
              <p:cNvPr id="31" name="等腰三角形 30"/>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2028559" y="6342960"/>
              <a:ext cx="1041643" cy="515039"/>
              <a:chOff x="4956670" y="4443106"/>
              <a:chExt cx="4884016" cy="2414894"/>
            </a:xfrm>
          </p:grpSpPr>
          <p:sp>
            <p:nvSpPr>
              <p:cNvPr id="29" name="等腰三角形 28"/>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11150357" y="6342960"/>
              <a:ext cx="1041643" cy="515039"/>
              <a:chOff x="4956670" y="4443106"/>
              <a:chExt cx="4884016" cy="2414894"/>
            </a:xfrm>
          </p:grpSpPr>
          <p:sp>
            <p:nvSpPr>
              <p:cNvPr id="27" name="等腰三角形 26"/>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7" name="TextBox 36">
            <a:extLst>
              <a:ext uri="{FF2B5EF4-FFF2-40B4-BE49-F238E27FC236}">
                <a16:creationId xmlns:a16="http://schemas.microsoft.com/office/drawing/2014/main" id="{A761529B-6603-49BE-9BF3-7937AD7EA28D}"/>
              </a:ext>
            </a:extLst>
          </p:cNvPr>
          <p:cNvSpPr txBox="1"/>
          <p:nvPr/>
        </p:nvSpPr>
        <p:spPr>
          <a:xfrm>
            <a:off x="4722403" y="1384152"/>
            <a:ext cx="2958559" cy="400110"/>
          </a:xfrm>
          <a:prstGeom prst="rect">
            <a:avLst/>
          </a:prstGeom>
          <a:noFill/>
        </p:spPr>
        <p:txBody>
          <a:bodyPr wrap="square" rtlCol="0">
            <a:spAutoFit/>
          </a:bodyPr>
          <a:lstStyle/>
          <a:p>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Price Variation by Time</a:t>
            </a:r>
          </a:p>
        </p:txBody>
      </p:sp>
      <p:sp>
        <p:nvSpPr>
          <p:cNvPr id="39" name="AutoShape 6" descr="https://lh4.googleusercontent.com/wBuomJRUEuQOJHZWKRPLUmsxFhUCPJ_fhawC_-Mmxp2Av2bZr4sJnk3-0khXG67QTBx9LTmyVCSQiGfBkbkFwS7ulbs9vevir7Hxe6EJpqfO5haDHxoLvocVnXFQbTjOO2j8C9RCLiw">
            <a:extLst>
              <a:ext uri="{FF2B5EF4-FFF2-40B4-BE49-F238E27FC236}">
                <a16:creationId xmlns:a16="http://schemas.microsoft.com/office/drawing/2014/main" id="{F9CE96CD-D20B-48A7-BADD-23F6162E83A6}"/>
              </a:ext>
            </a:extLst>
          </p:cNvPr>
          <p:cNvSpPr>
            <a:spLocks noChangeAspect="1" noChangeArrowheads="1"/>
          </p:cNvSpPr>
          <p:nvPr/>
        </p:nvSpPr>
        <p:spPr bwMode="auto">
          <a:xfrm>
            <a:off x="5943599" y="3276599"/>
            <a:ext cx="4230985" cy="42309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AutoShape 12" descr="https://lh5.googleusercontent.com/5OxP8qSWIg_w5egxSicoqnfnOR1tBLmzG8zWWJ0mP0R2nTI85erygyM9zi5X_-7ivb4hx_DOxlm13QTIOlhMaDwNQQGK-LQoL8a7LI9IGcSG4oD6T0t7vBzcURPkfgdXdoMXMiCO75k">
            <a:extLst>
              <a:ext uri="{FF2B5EF4-FFF2-40B4-BE49-F238E27FC236}">
                <a16:creationId xmlns:a16="http://schemas.microsoft.com/office/drawing/2014/main" id="{C51F77B7-FC76-406C-8C1A-0EB3AC84147F}"/>
              </a:ext>
            </a:extLst>
          </p:cNvPr>
          <p:cNvSpPr>
            <a:spLocks noChangeAspect="1" noChangeArrowheads="1"/>
          </p:cNvSpPr>
          <p:nvPr/>
        </p:nvSpPr>
        <p:spPr bwMode="auto">
          <a:xfrm>
            <a:off x="5943600" y="3276600"/>
            <a:ext cx="3202186" cy="320218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278" name="Picture 14" descr="https://lh4.googleusercontent.com/wBuomJRUEuQOJHZWKRPLUmsxFhUCPJ_fhawC_-Mmxp2Av2bZr4sJnk3-0khXG67QTBx9LTmyVCSQiGfBkbkFwS7ulbs9vevir7Hxe6EJpqfO5haDHxoLvocVnXFQbTjOO2j8C9RCLiw">
            <a:extLst>
              <a:ext uri="{FF2B5EF4-FFF2-40B4-BE49-F238E27FC236}">
                <a16:creationId xmlns:a16="http://schemas.microsoft.com/office/drawing/2014/main" id="{67D16C01-C2DA-4760-BBFE-68DC90C304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3540" y="2528872"/>
            <a:ext cx="6298850" cy="3160199"/>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extLst>
              <a:ext uri="{FF2B5EF4-FFF2-40B4-BE49-F238E27FC236}">
                <a16:creationId xmlns:a16="http://schemas.microsoft.com/office/drawing/2014/main" id="{C7209857-4A56-4207-8CE4-1C961F797100}"/>
              </a:ext>
            </a:extLst>
          </p:cNvPr>
          <p:cNvPicPr>
            <a:picLocks noChangeAspect="1"/>
          </p:cNvPicPr>
          <p:nvPr/>
        </p:nvPicPr>
        <p:blipFill rotWithShape="1">
          <a:blip r:embed="rId3"/>
          <a:srcRect r="50709"/>
          <a:stretch/>
        </p:blipFill>
        <p:spPr>
          <a:xfrm>
            <a:off x="708850" y="2195062"/>
            <a:ext cx="4448809" cy="2163073"/>
          </a:xfrm>
          <a:prstGeom prst="rect">
            <a:avLst/>
          </a:prstGeom>
        </p:spPr>
      </p:pic>
      <p:sp>
        <p:nvSpPr>
          <p:cNvPr id="46" name="TextBox 45">
            <a:extLst>
              <a:ext uri="{FF2B5EF4-FFF2-40B4-BE49-F238E27FC236}">
                <a16:creationId xmlns:a16="http://schemas.microsoft.com/office/drawing/2014/main" id="{BCACB2C4-C7C6-42F6-B3E3-8A4CDA989741}"/>
              </a:ext>
            </a:extLst>
          </p:cNvPr>
          <p:cNvSpPr txBox="1"/>
          <p:nvPr/>
        </p:nvSpPr>
        <p:spPr>
          <a:xfrm>
            <a:off x="639736" y="4447922"/>
            <a:ext cx="4702229" cy="234365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Demand is highest during the summer months</a:t>
            </a:r>
          </a:p>
          <a:p>
            <a:pPr marL="342900" indent="-342900">
              <a:lnSpc>
                <a:spcPct val="150000"/>
              </a:lnSpc>
              <a:buFont typeface="Arial" panose="020B0604020202020204" pitchFamily="34" charset="0"/>
              <a:buChar char="•"/>
            </a:pPr>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People are less likely to visit Seattle during the winters</a:t>
            </a:r>
          </a:p>
          <a:p>
            <a:pPr marL="342900" indent="-342900">
              <a:lnSpc>
                <a:spcPct val="150000"/>
              </a:lnSpc>
              <a:buFont typeface="Arial" panose="020B0604020202020204" pitchFamily="34" charset="0"/>
              <a:buChar char="•"/>
            </a:pPr>
            <a:endPar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741312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pyright Notice"/>
          <p:cNvSpPr>
            <a:spLocks/>
          </p:cNvSpPr>
          <p:nvPr/>
        </p:nvSpPr>
        <p:spPr bwMode="auto">
          <a:xfrm>
            <a:off x="3966086" y="601770"/>
            <a:ext cx="4259866"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cap="small" dirty="0">
                <a:solidFill>
                  <a:srgbClr val="4D86B3"/>
                </a:solidFill>
                <a:latin typeface="Arial" panose="020B0604020202020204" pitchFamily="34" charset="0"/>
                <a:ea typeface="微软雅黑" panose="020B0503020204020204" pitchFamily="34" charset="-122"/>
                <a:cs typeface="Arial" panose="020B0604020202020204" pitchFamily="34" charset="0"/>
              </a:rPr>
              <a:t>Descriptive Analysis (Cont.)</a:t>
            </a:r>
          </a:p>
        </p:txBody>
      </p:sp>
      <p:cxnSp>
        <p:nvCxnSpPr>
          <p:cNvPr id="4" name="直接连接符 3"/>
          <p:cNvCxnSpPr/>
          <p:nvPr/>
        </p:nvCxnSpPr>
        <p:spPr>
          <a:xfrm>
            <a:off x="590551" y="1238250"/>
            <a:ext cx="11010900" cy="0"/>
          </a:xfrm>
          <a:prstGeom prst="line">
            <a:avLst/>
          </a:prstGeom>
          <a:ln>
            <a:solidFill>
              <a:srgbClr val="113A59"/>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8915401" y="704136"/>
            <a:ext cx="2247900" cy="534114"/>
            <a:chOff x="2028559" y="4443106"/>
            <a:chExt cx="10163441" cy="2414894"/>
          </a:xfrm>
        </p:grpSpPr>
        <p:grpSp>
          <p:nvGrpSpPr>
            <p:cNvPr id="5" name="组合 4"/>
            <p:cNvGrpSpPr/>
            <p:nvPr/>
          </p:nvGrpSpPr>
          <p:grpSpPr>
            <a:xfrm>
              <a:off x="4956670" y="4443106"/>
              <a:ext cx="4884016" cy="2414894"/>
              <a:chOff x="4956670" y="4443106"/>
              <a:chExt cx="4884016" cy="2414894"/>
            </a:xfrm>
          </p:grpSpPr>
          <p:sp>
            <p:nvSpPr>
              <p:cNvPr id="6" name="等腰三角形 5"/>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3492614" y="5410200"/>
              <a:ext cx="2928111" cy="1447800"/>
              <a:chOff x="4956670" y="4443106"/>
              <a:chExt cx="4884016" cy="2414894"/>
            </a:xfrm>
          </p:grpSpPr>
          <p:sp>
            <p:nvSpPr>
              <p:cNvPr id="9" name="等腰三角形 8"/>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7721714" y="5048250"/>
              <a:ext cx="3660139" cy="1809750"/>
              <a:chOff x="4956670" y="4443106"/>
              <a:chExt cx="4884016" cy="2414894"/>
            </a:xfrm>
          </p:grpSpPr>
          <p:sp>
            <p:nvSpPr>
              <p:cNvPr id="12" name="等腰三角形 11"/>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2028559" y="6342960"/>
              <a:ext cx="1041643" cy="515039"/>
              <a:chOff x="4956670" y="4443106"/>
              <a:chExt cx="4884016" cy="2414894"/>
            </a:xfrm>
          </p:grpSpPr>
          <p:sp>
            <p:nvSpPr>
              <p:cNvPr id="15" name="等腰三角形 14"/>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1150357" y="6342960"/>
              <a:ext cx="1041643" cy="515039"/>
              <a:chOff x="4956670" y="4443106"/>
              <a:chExt cx="4884016" cy="2414894"/>
            </a:xfrm>
          </p:grpSpPr>
          <p:sp>
            <p:nvSpPr>
              <p:cNvPr id="18" name="等腰三角形 17"/>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1" name="组合 20"/>
          <p:cNvGrpSpPr/>
          <p:nvPr/>
        </p:nvGrpSpPr>
        <p:grpSpPr>
          <a:xfrm flipH="1">
            <a:off x="742951" y="704136"/>
            <a:ext cx="2247900" cy="534114"/>
            <a:chOff x="2028559" y="4443106"/>
            <a:chExt cx="10163441" cy="2414894"/>
          </a:xfrm>
        </p:grpSpPr>
        <p:grpSp>
          <p:nvGrpSpPr>
            <p:cNvPr id="22" name="组合 21"/>
            <p:cNvGrpSpPr/>
            <p:nvPr/>
          </p:nvGrpSpPr>
          <p:grpSpPr>
            <a:xfrm>
              <a:off x="4956670" y="4443106"/>
              <a:ext cx="4884016" cy="2414894"/>
              <a:chOff x="4956670" y="4443106"/>
              <a:chExt cx="4884016" cy="2414894"/>
            </a:xfrm>
          </p:grpSpPr>
          <p:sp>
            <p:nvSpPr>
              <p:cNvPr id="35" name="等腰三角形 34"/>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3492614" y="5410200"/>
              <a:ext cx="2928111" cy="1447800"/>
              <a:chOff x="4956670" y="4443106"/>
              <a:chExt cx="4884016" cy="2414894"/>
            </a:xfrm>
          </p:grpSpPr>
          <p:sp>
            <p:nvSpPr>
              <p:cNvPr id="33" name="等腰三角形 32"/>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7721714" y="5048250"/>
              <a:ext cx="3660139" cy="1809750"/>
              <a:chOff x="4956670" y="4443106"/>
              <a:chExt cx="4884016" cy="2414894"/>
            </a:xfrm>
          </p:grpSpPr>
          <p:sp>
            <p:nvSpPr>
              <p:cNvPr id="31" name="等腰三角形 30"/>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2028559" y="6342960"/>
              <a:ext cx="1041643" cy="515039"/>
              <a:chOff x="4956670" y="4443106"/>
              <a:chExt cx="4884016" cy="2414894"/>
            </a:xfrm>
          </p:grpSpPr>
          <p:sp>
            <p:nvSpPr>
              <p:cNvPr id="29" name="等腰三角形 28"/>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11150357" y="6342960"/>
              <a:ext cx="1041643" cy="515039"/>
              <a:chOff x="4956670" y="4443106"/>
              <a:chExt cx="4884016" cy="2414894"/>
            </a:xfrm>
          </p:grpSpPr>
          <p:sp>
            <p:nvSpPr>
              <p:cNvPr id="27" name="等腰三角形 26"/>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7" name="TextBox 36">
            <a:extLst>
              <a:ext uri="{FF2B5EF4-FFF2-40B4-BE49-F238E27FC236}">
                <a16:creationId xmlns:a16="http://schemas.microsoft.com/office/drawing/2014/main" id="{FCDB5186-824D-4880-A52B-EFF0A5F226F8}"/>
              </a:ext>
            </a:extLst>
          </p:cNvPr>
          <p:cNvSpPr txBox="1"/>
          <p:nvPr/>
        </p:nvSpPr>
        <p:spPr>
          <a:xfrm>
            <a:off x="4214403" y="1352165"/>
            <a:ext cx="4192998" cy="400110"/>
          </a:xfrm>
          <a:prstGeom prst="rect">
            <a:avLst/>
          </a:prstGeom>
          <a:noFill/>
        </p:spPr>
        <p:txBody>
          <a:bodyPr wrap="square" rtlCol="0">
            <a:spAutoFit/>
          </a:bodyPr>
          <a:lstStyle/>
          <a:p>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Price Variation by Neighborhood</a:t>
            </a:r>
          </a:p>
        </p:txBody>
      </p:sp>
      <p:pic>
        <p:nvPicPr>
          <p:cNvPr id="17410" name="Picture 2" descr="https://lh6.googleusercontent.com/LIR9u8Xxi4Lm153AJwpDkVPkdcNSszsOzpHVS46CD6nOWS-WzJqgwiYGNwVPvDSFJbgsqdPmzQqRcLpe-caFQcdiM1tJqVBn39rx588-Fejtib5Av7c-yhWL3ON9Zxrn5nLVlE4OL5Y">
            <a:extLst>
              <a:ext uri="{FF2B5EF4-FFF2-40B4-BE49-F238E27FC236}">
                <a16:creationId xmlns:a16="http://schemas.microsoft.com/office/drawing/2014/main" id="{7390EB63-28FD-4C66-B25F-1821AEFC3C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4857" y="2672958"/>
            <a:ext cx="8455476" cy="306070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0108903-E420-47D4-8960-05C6103ADCE2}"/>
              </a:ext>
            </a:extLst>
          </p:cNvPr>
          <p:cNvPicPr>
            <a:picLocks noChangeAspect="1"/>
          </p:cNvPicPr>
          <p:nvPr/>
        </p:nvPicPr>
        <p:blipFill>
          <a:blip r:embed="rId3"/>
          <a:stretch>
            <a:fillRect/>
          </a:stretch>
        </p:blipFill>
        <p:spPr>
          <a:xfrm>
            <a:off x="2581333" y="1720574"/>
            <a:ext cx="7585364" cy="961159"/>
          </a:xfrm>
          <a:prstGeom prst="rect">
            <a:avLst/>
          </a:prstGeom>
        </p:spPr>
      </p:pic>
      <p:sp>
        <p:nvSpPr>
          <p:cNvPr id="42" name="TextBox 41">
            <a:extLst>
              <a:ext uri="{FF2B5EF4-FFF2-40B4-BE49-F238E27FC236}">
                <a16:creationId xmlns:a16="http://schemas.microsoft.com/office/drawing/2014/main" id="{9F3F0A2D-89E0-4527-9618-6E284FF9DDB1}"/>
              </a:ext>
            </a:extLst>
          </p:cNvPr>
          <p:cNvSpPr txBox="1"/>
          <p:nvPr/>
        </p:nvSpPr>
        <p:spPr>
          <a:xfrm>
            <a:off x="1731667" y="5393446"/>
            <a:ext cx="9723464" cy="188199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High price variation and median in downtown</a:t>
            </a:r>
          </a:p>
          <a:p>
            <a:pPr marL="342900" indent="-342900">
              <a:lnSpc>
                <a:spcPct val="150000"/>
              </a:lnSpc>
              <a:buFont typeface="Arial" panose="020B0604020202020204" pitchFamily="34" charset="0"/>
              <a:buChar char="•"/>
            </a:pPr>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Low variation in </a:t>
            </a:r>
            <a:r>
              <a:rPr lang="en-US" sz="2000" dirty="0" err="1">
                <a:solidFill>
                  <a:srgbClr val="113A59"/>
                </a:solidFill>
                <a:latin typeface="Arial" panose="020B0604020202020204" pitchFamily="34" charset="0"/>
                <a:ea typeface="微软雅黑" panose="020B0503020204020204" pitchFamily="34" charset="-122"/>
                <a:cs typeface="Arial" panose="020B0604020202020204" pitchFamily="34" charset="0"/>
              </a:rPr>
              <a:t>Interbay</a:t>
            </a:r>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 is because of </a:t>
            </a:r>
            <a:r>
              <a:rPr lang="en-US" altLang="zh-CN" sz="2000" dirty="0">
                <a:solidFill>
                  <a:srgbClr val="113A59"/>
                </a:solidFill>
                <a:latin typeface="Arial" panose="020B0604020202020204" pitchFamily="34" charset="0"/>
                <a:ea typeface="微软雅黑" panose="020B0503020204020204" pitchFamily="34" charset="-122"/>
                <a:cs typeface="Arial" panose="020B0604020202020204" pitchFamily="34" charset="0"/>
              </a:rPr>
              <a:t>fewer</a:t>
            </a:r>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 data points</a:t>
            </a:r>
          </a:p>
          <a:p>
            <a:pPr marL="342900" indent="-342900">
              <a:lnSpc>
                <a:spcPct val="150000"/>
              </a:lnSpc>
              <a:buFont typeface="Arial" panose="020B0604020202020204" pitchFamily="34" charset="0"/>
              <a:buChar char="•"/>
            </a:pPr>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Overall median price is $120</a:t>
            </a:r>
          </a:p>
          <a:p>
            <a:pPr>
              <a:lnSpc>
                <a:spcPct val="150000"/>
              </a:lnSpc>
            </a:pPr>
            <a:endPar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178995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pyright Notice"/>
          <p:cNvSpPr>
            <a:spLocks/>
          </p:cNvSpPr>
          <p:nvPr/>
        </p:nvSpPr>
        <p:spPr bwMode="auto">
          <a:xfrm>
            <a:off x="3966086" y="601770"/>
            <a:ext cx="4259866"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cap="small" dirty="0">
                <a:solidFill>
                  <a:srgbClr val="4D86B3"/>
                </a:solidFill>
                <a:latin typeface="Arial" panose="020B0604020202020204" pitchFamily="34" charset="0"/>
                <a:ea typeface="微软雅黑" panose="020B0503020204020204" pitchFamily="34" charset="-122"/>
                <a:cs typeface="Arial" panose="020B0604020202020204" pitchFamily="34" charset="0"/>
              </a:rPr>
              <a:t>Descriptive Analysis (Cont.)</a:t>
            </a:r>
          </a:p>
        </p:txBody>
      </p:sp>
      <p:cxnSp>
        <p:nvCxnSpPr>
          <p:cNvPr id="4" name="直接连接符 3"/>
          <p:cNvCxnSpPr/>
          <p:nvPr/>
        </p:nvCxnSpPr>
        <p:spPr>
          <a:xfrm>
            <a:off x="590551" y="1238250"/>
            <a:ext cx="11010900" cy="0"/>
          </a:xfrm>
          <a:prstGeom prst="line">
            <a:avLst/>
          </a:prstGeom>
          <a:ln>
            <a:solidFill>
              <a:srgbClr val="113A59"/>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8915401" y="704136"/>
            <a:ext cx="2247900" cy="534114"/>
            <a:chOff x="2028559" y="4443106"/>
            <a:chExt cx="10163441" cy="2414894"/>
          </a:xfrm>
        </p:grpSpPr>
        <p:grpSp>
          <p:nvGrpSpPr>
            <p:cNvPr id="5" name="组合 4"/>
            <p:cNvGrpSpPr/>
            <p:nvPr/>
          </p:nvGrpSpPr>
          <p:grpSpPr>
            <a:xfrm>
              <a:off x="4956670" y="4443106"/>
              <a:ext cx="4884016" cy="2414894"/>
              <a:chOff x="4956670" y="4443106"/>
              <a:chExt cx="4884016" cy="2414894"/>
            </a:xfrm>
          </p:grpSpPr>
          <p:sp>
            <p:nvSpPr>
              <p:cNvPr id="6" name="等腰三角形 5"/>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3492614" y="5410200"/>
              <a:ext cx="2928111" cy="1447800"/>
              <a:chOff x="4956670" y="4443106"/>
              <a:chExt cx="4884016" cy="2414894"/>
            </a:xfrm>
          </p:grpSpPr>
          <p:sp>
            <p:nvSpPr>
              <p:cNvPr id="9" name="等腰三角形 8"/>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7721714" y="5048250"/>
              <a:ext cx="3660139" cy="1809750"/>
              <a:chOff x="4956670" y="4443106"/>
              <a:chExt cx="4884016" cy="2414894"/>
            </a:xfrm>
          </p:grpSpPr>
          <p:sp>
            <p:nvSpPr>
              <p:cNvPr id="12" name="等腰三角形 11"/>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2028559" y="6342960"/>
              <a:ext cx="1041643" cy="515039"/>
              <a:chOff x="4956670" y="4443106"/>
              <a:chExt cx="4884016" cy="2414894"/>
            </a:xfrm>
          </p:grpSpPr>
          <p:sp>
            <p:nvSpPr>
              <p:cNvPr id="15" name="等腰三角形 14"/>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1150357" y="6342960"/>
              <a:ext cx="1041643" cy="515039"/>
              <a:chOff x="4956670" y="4443106"/>
              <a:chExt cx="4884016" cy="2414894"/>
            </a:xfrm>
          </p:grpSpPr>
          <p:sp>
            <p:nvSpPr>
              <p:cNvPr id="18" name="等腰三角形 17"/>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1" name="组合 20"/>
          <p:cNvGrpSpPr/>
          <p:nvPr/>
        </p:nvGrpSpPr>
        <p:grpSpPr>
          <a:xfrm flipH="1">
            <a:off x="742951" y="704136"/>
            <a:ext cx="2247900" cy="534114"/>
            <a:chOff x="2028559" y="4443106"/>
            <a:chExt cx="10163441" cy="2414894"/>
          </a:xfrm>
        </p:grpSpPr>
        <p:grpSp>
          <p:nvGrpSpPr>
            <p:cNvPr id="22" name="组合 21"/>
            <p:cNvGrpSpPr/>
            <p:nvPr/>
          </p:nvGrpSpPr>
          <p:grpSpPr>
            <a:xfrm>
              <a:off x="4956670" y="4443106"/>
              <a:ext cx="4884016" cy="2414894"/>
              <a:chOff x="4956670" y="4443106"/>
              <a:chExt cx="4884016" cy="2414894"/>
            </a:xfrm>
          </p:grpSpPr>
          <p:sp>
            <p:nvSpPr>
              <p:cNvPr id="35" name="等腰三角形 34"/>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3492614" y="5410200"/>
              <a:ext cx="2928111" cy="1447800"/>
              <a:chOff x="4956670" y="4443106"/>
              <a:chExt cx="4884016" cy="2414894"/>
            </a:xfrm>
          </p:grpSpPr>
          <p:sp>
            <p:nvSpPr>
              <p:cNvPr id="33" name="等腰三角形 32"/>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7721714" y="5048250"/>
              <a:ext cx="3660139" cy="1809750"/>
              <a:chOff x="4956670" y="4443106"/>
              <a:chExt cx="4884016" cy="2414894"/>
            </a:xfrm>
          </p:grpSpPr>
          <p:sp>
            <p:nvSpPr>
              <p:cNvPr id="31" name="等腰三角形 30"/>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2028559" y="6342960"/>
              <a:ext cx="1041643" cy="515039"/>
              <a:chOff x="4956670" y="4443106"/>
              <a:chExt cx="4884016" cy="2414894"/>
            </a:xfrm>
          </p:grpSpPr>
          <p:sp>
            <p:nvSpPr>
              <p:cNvPr id="29" name="等腰三角形 28"/>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11150357" y="6342960"/>
              <a:ext cx="1041643" cy="515039"/>
              <a:chOff x="4956670" y="4443106"/>
              <a:chExt cx="4884016" cy="2414894"/>
            </a:xfrm>
          </p:grpSpPr>
          <p:sp>
            <p:nvSpPr>
              <p:cNvPr id="27" name="等腰三角形 26"/>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7" name="TextBox 36">
            <a:extLst>
              <a:ext uri="{FF2B5EF4-FFF2-40B4-BE49-F238E27FC236}">
                <a16:creationId xmlns:a16="http://schemas.microsoft.com/office/drawing/2014/main" id="{FCDB5186-824D-4880-A52B-EFF0A5F226F8}"/>
              </a:ext>
            </a:extLst>
          </p:cNvPr>
          <p:cNvSpPr txBox="1"/>
          <p:nvPr/>
        </p:nvSpPr>
        <p:spPr>
          <a:xfrm>
            <a:off x="3483866" y="1309670"/>
            <a:ext cx="4949351" cy="400110"/>
          </a:xfrm>
          <a:prstGeom prst="rect">
            <a:avLst/>
          </a:prstGeom>
          <a:noFill/>
        </p:spPr>
        <p:txBody>
          <a:bodyPr wrap="square" rtlCol="0">
            <a:spAutoFit/>
          </a:bodyPr>
          <a:lstStyle/>
          <a:p>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Price Variation by </a:t>
            </a:r>
            <a:r>
              <a:rPr lang="en-US" altLang="zh-CN" sz="2000" dirty="0">
                <a:solidFill>
                  <a:srgbClr val="113A59"/>
                </a:solidFill>
                <a:latin typeface="Arial" panose="020B0604020202020204" pitchFamily="34" charset="0"/>
                <a:ea typeface="微软雅黑" panose="020B0503020204020204" pitchFamily="34" charset="-122"/>
                <a:cs typeface="Arial" panose="020B0604020202020204" pitchFamily="34" charset="0"/>
              </a:rPr>
              <a:t>Area &amp; Listing Density</a:t>
            </a:r>
            <a:endPar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endParaRPr>
          </a:p>
        </p:txBody>
      </p:sp>
      <p:pic>
        <p:nvPicPr>
          <p:cNvPr id="16386" name="Picture 2" descr="https://lh4.googleusercontent.com/eo1Ius8uaOvDoYLGNbqckcXaZcMXzmXFephpsdNbPOspXBBGYDI0RrVNnkL977DHc9sG1l7ir7ELzqWc9X4CWVj48TSvCJd_1DRPtaDLSKKMYo5JMjU5duRMhOsYj3H3EMt-BDen2Kc">
            <a:extLst>
              <a:ext uri="{FF2B5EF4-FFF2-40B4-BE49-F238E27FC236}">
                <a16:creationId xmlns:a16="http://schemas.microsoft.com/office/drawing/2014/main" id="{C635177D-2B6B-4238-B172-BFBA23AC6F58}"/>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24419"/>
          <a:stretch/>
        </p:blipFill>
        <p:spPr bwMode="auto">
          <a:xfrm>
            <a:off x="5650888" y="2344603"/>
            <a:ext cx="4235950" cy="327514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BD6CD20-E1F0-4415-A539-C58F58F85428}"/>
              </a:ext>
            </a:extLst>
          </p:cNvPr>
          <p:cNvPicPr>
            <a:picLocks noChangeAspect="1"/>
          </p:cNvPicPr>
          <p:nvPr/>
        </p:nvPicPr>
        <p:blipFill>
          <a:blip r:embed="rId3"/>
          <a:stretch>
            <a:fillRect/>
          </a:stretch>
        </p:blipFill>
        <p:spPr>
          <a:xfrm>
            <a:off x="311912" y="2242221"/>
            <a:ext cx="3522518" cy="1301800"/>
          </a:xfrm>
          <a:prstGeom prst="rect">
            <a:avLst/>
          </a:prstGeom>
        </p:spPr>
      </p:pic>
      <p:cxnSp>
        <p:nvCxnSpPr>
          <p:cNvPr id="46" name="Straight Connector 45">
            <a:extLst>
              <a:ext uri="{FF2B5EF4-FFF2-40B4-BE49-F238E27FC236}">
                <a16:creationId xmlns:a16="http://schemas.microsoft.com/office/drawing/2014/main" id="{FFBE033F-C445-4659-8D41-D44A06DD65D7}"/>
              </a:ext>
            </a:extLst>
          </p:cNvPr>
          <p:cNvCxnSpPr>
            <a:cxnSpLocks/>
          </p:cNvCxnSpPr>
          <p:nvPr/>
        </p:nvCxnSpPr>
        <p:spPr>
          <a:xfrm flipH="1" flipV="1">
            <a:off x="8669660" y="-1257179"/>
            <a:ext cx="1504925" cy="78177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3D09D46-6D5E-497D-A8F1-E344B08D60DF}"/>
              </a:ext>
            </a:extLst>
          </p:cNvPr>
          <p:cNvCxnSpPr/>
          <p:nvPr/>
        </p:nvCxnSpPr>
        <p:spPr>
          <a:xfrm flipH="1">
            <a:off x="9618560" y="-934997"/>
            <a:ext cx="1516816" cy="495300"/>
          </a:xfrm>
          <a:prstGeom prst="line">
            <a:avLst/>
          </a:prstGeom>
        </p:spPr>
        <p:style>
          <a:lnRef idx="1">
            <a:schemeClr val="accent1"/>
          </a:lnRef>
          <a:fillRef idx="0">
            <a:schemeClr val="accent1"/>
          </a:fillRef>
          <a:effectRef idx="0">
            <a:schemeClr val="accent1"/>
          </a:effectRef>
          <a:fontRef idx="minor">
            <a:schemeClr val="tx1"/>
          </a:fontRef>
        </p:style>
      </p:cxnSp>
      <p:sp>
        <p:nvSpPr>
          <p:cNvPr id="57" name="Oval 13">
            <a:extLst>
              <a:ext uri="{FF2B5EF4-FFF2-40B4-BE49-F238E27FC236}">
                <a16:creationId xmlns:a16="http://schemas.microsoft.com/office/drawing/2014/main" id="{9A610CAE-9AF7-4A28-A4A5-E46BD68A2172}"/>
              </a:ext>
            </a:extLst>
          </p:cNvPr>
          <p:cNvSpPr>
            <a:spLocks noChangeArrowheads="1"/>
          </p:cNvSpPr>
          <p:nvPr/>
        </p:nvSpPr>
        <p:spPr bwMode="auto">
          <a:xfrm>
            <a:off x="7900470" y="4705655"/>
            <a:ext cx="189027" cy="191390"/>
          </a:xfrm>
          <a:prstGeom prst="ellipse">
            <a:avLst/>
          </a:prstGeom>
          <a:solidFill>
            <a:srgbClr val="FF595F"/>
          </a:solidFill>
          <a:ln>
            <a:noFill/>
          </a:ln>
          <a:extLst/>
        </p:spPr>
        <p:txBody>
          <a:bodyPr/>
          <a:lstStyle/>
          <a:p>
            <a:endParaRPr lang="zh-CN" altLang="en-US" sz="2800">
              <a:latin typeface="Arial" panose="020B0604020202020204" pitchFamily="34" charset="0"/>
              <a:cs typeface="Arial" panose="020B0604020202020204" pitchFamily="34" charset="0"/>
            </a:endParaRPr>
          </a:p>
        </p:txBody>
      </p:sp>
      <p:sp>
        <p:nvSpPr>
          <p:cNvPr id="58" name="Oval 13">
            <a:extLst>
              <a:ext uri="{FF2B5EF4-FFF2-40B4-BE49-F238E27FC236}">
                <a16:creationId xmlns:a16="http://schemas.microsoft.com/office/drawing/2014/main" id="{5ED7FF7A-7BC4-4CD1-B1C6-0E56EA853D44}"/>
              </a:ext>
            </a:extLst>
          </p:cNvPr>
          <p:cNvSpPr>
            <a:spLocks noChangeArrowheads="1"/>
          </p:cNvSpPr>
          <p:nvPr/>
        </p:nvSpPr>
        <p:spPr bwMode="auto">
          <a:xfrm>
            <a:off x="7359187" y="3313173"/>
            <a:ext cx="189027" cy="191390"/>
          </a:xfrm>
          <a:prstGeom prst="ellipse">
            <a:avLst/>
          </a:prstGeom>
          <a:solidFill>
            <a:srgbClr val="FF595F"/>
          </a:solidFill>
          <a:ln>
            <a:noFill/>
          </a:ln>
          <a:extLst/>
        </p:spPr>
        <p:txBody>
          <a:bodyPr/>
          <a:lstStyle/>
          <a:p>
            <a:endParaRPr lang="zh-CN" altLang="en-US" sz="2800">
              <a:latin typeface="Arial" panose="020B0604020202020204" pitchFamily="34" charset="0"/>
              <a:cs typeface="Arial" panose="020B0604020202020204" pitchFamily="34" charset="0"/>
            </a:endParaRPr>
          </a:p>
        </p:txBody>
      </p:sp>
      <p:sp>
        <p:nvSpPr>
          <p:cNvPr id="59" name="Oval 13">
            <a:extLst>
              <a:ext uri="{FF2B5EF4-FFF2-40B4-BE49-F238E27FC236}">
                <a16:creationId xmlns:a16="http://schemas.microsoft.com/office/drawing/2014/main" id="{6DA88F14-4F42-43B7-9323-E8E2AA9C32A2}"/>
              </a:ext>
            </a:extLst>
          </p:cNvPr>
          <p:cNvSpPr>
            <a:spLocks noChangeArrowheads="1"/>
          </p:cNvSpPr>
          <p:nvPr/>
        </p:nvSpPr>
        <p:spPr bwMode="auto">
          <a:xfrm>
            <a:off x="8368820" y="3079190"/>
            <a:ext cx="189027" cy="191390"/>
          </a:xfrm>
          <a:prstGeom prst="ellipse">
            <a:avLst/>
          </a:prstGeom>
          <a:solidFill>
            <a:srgbClr val="FF595F"/>
          </a:solidFill>
          <a:ln>
            <a:noFill/>
          </a:ln>
          <a:extLst/>
        </p:spPr>
        <p:txBody>
          <a:bodyPr/>
          <a:lstStyle/>
          <a:p>
            <a:endParaRPr lang="zh-CN" altLang="en-US" sz="2800">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AFE77EE1-7132-4A1F-B162-ED8EBE09BEA0}"/>
              </a:ext>
            </a:extLst>
          </p:cNvPr>
          <p:cNvSpPr txBox="1"/>
          <p:nvPr/>
        </p:nvSpPr>
        <p:spPr>
          <a:xfrm>
            <a:off x="328611" y="3760202"/>
            <a:ext cx="5094093" cy="1015663"/>
          </a:xfrm>
          <a:prstGeom prst="rect">
            <a:avLst/>
          </a:prstGeom>
          <a:noFill/>
        </p:spPr>
        <p:txBody>
          <a:bodyPr wrap="square" rtlCol="0">
            <a:spAutoFit/>
          </a:bodyPr>
          <a:lstStyle/>
          <a:p>
            <a:r>
              <a:rPr lang="en-US" sz="2000" b="1" dirty="0">
                <a:solidFill>
                  <a:srgbClr val="113A59"/>
                </a:solidFill>
                <a:latin typeface="Arial" panose="020B0604020202020204" pitchFamily="34" charset="0"/>
                <a:ea typeface="微软雅黑" panose="020B0503020204020204" pitchFamily="34" charset="-122"/>
                <a:cs typeface="Arial" panose="020B0604020202020204" pitchFamily="34" charset="0"/>
              </a:rPr>
              <a:t>Waterfront</a:t>
            </a:r>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 Due to high number of summer events as well as proximity to downtown.(Seattle Great Wheel)</a:t>
            </a:r>
          </a:p>
        </p:txBody>
      </p:sp>
      <p:sp>
        <p:nvSpPr>
          <p:cNvPr id="63" name="TextBox 62">
            <a:extLst>
              <a:ext uri="{FF2B5EF4-FFF2-40B4-BE49-F238E27FC236}">
                <a16:creationId xmlns:a16="http://schemas.microsoft.com/office/drawing/2014/main" id="{DC046DEA-9B1F-4364-BA1E-80C4C0176705}"/>
              </a:ext>
            </a:extLst>
          </p:cNvPr>
          <p:cNvSpPr txBox="1"/>
          <p:nvPr/>
        </p:nvSpPr>
        <p:spPr>
          <a:xfrm>
            <a:off x="328610" y="5086611"/>
            <a:ext cx="5094093" cy="1015663"/>
          </a:xfrm>
          <a:prstGeom prst="rect">
            <a:avLst/>
          </a:prstGeom>
          <a:noFill/>
        </p:spPr>
        <p:txBody>
          <a:bodyPr wrap="square" rtlCol="0">
            <a:spAutoFit/>
          </a:bodyPr>
          <a:lstStyle/>
          <a:p>
            <a:r>
              <a:rPr lang="en-US" sz="2000" b="1" dirty="0">
                <a:solidFill>
                  <a:srgbClr val="113A59"/>
                </a:solidFill>
                <a:latin typeface="Arial" panose="020B0604020202020204" pitchFamily="34" charset="0"/>
                <a:ea typeface="微软雅黑" panose="020B0503020204020204" pitchFamily="34" charset="-122"/>
                <a:cs typeface="Arial" panose="020B0604020202020204" pitchFamily="34" charset="0"/>
              </a:rPr>
              <a:t>Georgetown</a:t>
            </a:r>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 Almost negligible listings in spite of proximity to downtown area, due to it being an industrial area.</a:t>
            </a:r>
          </a:p>
        </p:txBody>
      </p:sp>
      <p:sp>
        <p:nvSpPr>
          <p:cNvPr id="64" name="TextBox 63">
            <a:extLst>
              <a:ext uri="{FF2B5EF4-FFF2-40B4-BE49-F238E27FC236}">
                <a16:creationId xmlns:a16="http://schemas.microsoft.com/office/drawing/2014/main" id="{6FD867DC-60B9-4122-9268-59E32C8C56AB}"/>
              </a:ext>
            </a:extLst>
          </p:cNvPr>
          <p:cNvSpPr txBox="1"/>
          <p:nvPr/>
        </p:nvSpPr>
        <p:spPr>
          <a:xfrm>
            <a:off x="9953378" y="2636068"/>
            <a:ext cx="2205543" cy="2862322"/>
          </a:xfrm>
          <a:prstGeom prst="rect">
            <a:avLst/>
          </a:prstGeom>
          <a:noFill/>
        </p:spPr>
        <p:txBody>
          <a:bodyPr wrap="square" rtlCol="0">
            <a:spAutoFit/>
          </a:bodyPr>
          <a:lstStyle/>
          <a:p>
            <a:r>
              <a:rPr lang="en-US" sz="2000" b="1" dirty="0">
                <a:solidFill>
                  <a:srgbClr val="113A59"/>
                </a:solidFill>
                <a:latin typeface="Arial" panose="020B0604020202020204" pitchFamily="34" charset="0"/>
                <a:ea typeface="微软雅黑" panose="020B0503020204020204" pitchFamily="34" charset="-122"/>
                <a:cs typeface="Arial" panose="020B0604020202020204" pitchFamily="34" charset="0"/>
              </a:rPr>
              <a:t>Capitol Hill</a:t>
            </a:r>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 Seattle’s coolest neighborhood with an abundance of brunch spots, bars and commercial thoroughfares.</a:t>
            </a:r>
          </a:p>
        </p:txBody>
      </p:sp>
      <p:cxnSp>
        <p:nvCxnSpPr>
          <p:cNvPr id="62" name="Connector: Elbow 61">
            <a:extLst>
              <a:ext uri="{FF2B5EF4-FFF2-40B4-BE49-F238E27FC236}">
                <a16:creationId xmlns:a16="http://schemas.microsoft.com/office/drawing/2014/main" id="{4E9CBD66-8E0C-456E-B0CC-0F06AD5B25B3}"/>
              </a:ext>
            </a:extLst>
          </p:cNvPr>
          <p:cNvCxnSpPr>
            <a:endCxn id="58" idx="2"/>
          </p:cNvCxnSpPr>
          <p:nvPr/>
        </p:nvCxnSpPr>
        <p:spPr>
          <a:xfrm flipV="1">
            <a:off x="5210629" y="3408868"/>
            <a:ext cx="2148558" cy="658361"/>
          </a:xfrm>
          <a:prstGeom prst="bentConnector3">
            <a:avLst/>
          </a:prstGeom>
        </p:spPr>
        <p:style>
          <a:lnRef idx="1">
            <a:schemeClr val="dk1"/>
          </a:lnRef>
          <a:fillRef idx="0">
            <a:schemeClr val="dk1"/>
          </a:fillRef>
          <a:effectRef idx="0">
            <a:schemeClr val="dk1"/>
          </a:effectRef>
          <a:fontRef idx="minor">
            <a:schemeClr val="tx1"/>
          </a:fontRef>
        </p:style>
      </p:cxnSp>
      <p:cxnSp>
        <p:nvCxnSpPr>
          <p:cNvPr id="68" name="Connector: Elbow 67">
            <a:extLst>
              <a:ext uri="{FF2B5EF4-FFF2-40B4-BE49-F238E27FC236}">
                <a16:creationId xmlns:a16="http://schemas.microsoft.com/office/drawing/2014/main" id="{033595EC-68D6-4FA5-99D5-05AB91E410D5}"/>
              </a:ext>
            </a:extLst>
          </p:cNvPr>
          <p:cNvCxnSpPr>
            <a:cxnSpLocks/>
          </p:cNvCxnSpPr>
          <p:nvPr/>
        </p:nvCxnSpPr>
        <p:spPr>
          <a:xfrm flipV="1">
            <a:off x="5422703" y="4801351"/>
            <a:ext cx="2477767" cy="898685"/>
          </a:xfrm>
          <a:prstGeom prst="bentConnector3">
            <a:avLst/>
          </a:prstGeom>
        </p:spPr>
        <p:style>
          <a:lnRef idx="1">
            <a:schemeClr val="dk1"/>
          </a:lnRef>
          <a:fillRef idx="0">
            <a:schemeClr val="dk1"/>
          </a:fillRef>
          <a:effectRef idx="0">
            <a:schemeClr val="dk1"/>
          </a:effectRef>
          <a:fontRef idx="minor">
            <a:schemeClr val="tx1"/>
          </a:fontRef>
        </p:style>
      </p:cxnSp>
      <p:cxnSp>
        <p:nvCxnSpPr>
          <p:cNvPr id="70" name="Connector: Elbow 69">
            <a:extLst>
              <a:ext uri="{FF2B5EF4-FFF2-40B4-BE49-F238E27FC236}">
                <a16:creationId xmlns:a16="http://schemas.microsoft.com/office/drawing/2014/main" id="{C2384D62-87BA-41B0-9988-E61EF5E152C5}"/>
              </a:ext>
            </a:extLst>
          </p:cNvPr>
          <p:cNvCxnSpPr>
            <a:stCxn id="59" idx="6"/>
          </p:cNvCxnSpPr>
          <p:nvPr/>
        </p:nvCxnSpPr>
        <p:spPr>
          <a:xfrm flipV="1">
            <a:off x="8557847" y="2893121"/>
            <a:ext cx="1395531" cy="281764"/>
          </a:xfrm>
          <a:prstGeom prst="bentConnector3">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95465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等腰三角形 1"/>
          <p:cNvSpPr/>
          <p:nvPr/>
        </p:nvSpPr>
        <p:spPr>
          <a:xfrm rot="5400000">
            <a:off x="647700" y="446691"/>
            <a:ext cx="2057400" cy="1773620"/>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cs typeface="Arial" panose="020B0604020202020204" pitchFamily="34" charset="0"/>
            </a:endParaRPr>
          </a:p>
        </p:txBody>
      </p:sp>
      <p:sp>
        <p:nvSpPr>
          <p:cNvPr id="3" name="等腰三角形 2"/>
          <p:cNvSpPr/>
          <p:nvPr/>
        </p:nvSpPr>
        <p:spPr>
          <a:xfrm rot="5400000">
            <a:off x="1534511" y="446691"/>
            <a:ext cx="2057400" cy="1773620"/>
          </a:xfrm>
          <a:prstGeom prst="triangle">
            <a:avLst/>
          </a:pr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cs typeface="Arial" panose="020B0604020202020204" pitchFamily="34" charset="0"/>
            </a:endParaRPr>
          </a:p>
        </p:txBody>
      </p:sp>
      <p:sp>
        <p:nvSpPr>
          <p:cNvPr id="4" name="文本框 3"/>
          <p:cNvSpPr txBox="1"/>
          <p:nvPr/>
        </p:nvSpPr>
        <p:spPr>
          <a:xfrm>
            <a:off x="3829050" y="1010336"/>
            <a:ext cx="5391151" cy="646331"/>
          </a:xfrm>
          <a:prstGeom prst="rect">
            <a:avLst/>
          </a:prstGeom>
          <a:noFill/>
        </p:spPr>
        <p:txBody>
          <a:bodyPr wrap="square" rtlCol="0">
            <a:spAutoFit/>
          </a:bodyPr>
          <a:lstStyle/>
          <a:p>
            <a:r>
              <a:rPr lang="en-US" altLang="zh-CN" sz="3600" b="1" dirty="0">
                <a:solidFill>
                  <a:srgbClr val="113A59"/>
                </a:solidFill>
                <a:latin typeface="Arial" panose="020B0604020202020204" pitchFamily="34" charset="0"/>
                <a:ea typeface="微软雅黑" panose="020B0503020204020204" pitchFamily="34" charset="-122"/>
                <a:cs typeface="Arial" panose="020B0604020202020204" pitchFamily="34" charset="0"/>
              </a:rPr>
              <a:t>Agenda</a:t>
            </a:r>
            <a:endParaRPr lang="zh-CN" altLang="en-US" sz="3600" b="1" dirty="0">
              <a:solidFill>
                <a:srgbClr val="113A59"/>
              </a:solidFill>
              <a:latin typeface="Arial" panose="020B0604020202020204" pitchFamily="34" charset="0"/>
              <a:ea typeface="微软雅黑" panose="020B0503020204020204" pitchFamily="34" charset="-122"/>
              <a:cs typeface="Arial" panose="020B0604020202020204" pitchFamily="34" charset="0"/>
            </a:endParaRPr>
          </a:p>
        </p:txBody>
      </p:sp>
      <p:sp>
        <p:nvSpPr>
          <p:cNvPr id="33" name="Copyright Notice"/>
          <p:cNvSpPr>
            <a:spLocks/>
          </p:cNvSpPr>
          <p:nvPr/>
        </p:nvSpPr>
        <p:spPr bwMode="auto">
          <a:xfrm>
            <a:off x="1995283" y="3369746"/>
            <a:ext cx="3266389"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2400" b="1" cap="small" dirty="0">
                <a:solidFill>
                  <a:srgbClr val="4D86B3"/>
                </a:solidFill>
                <a:latin typeface="Arial" panose="020B0604020202020204" pitchFamily="34" charset="0"/>
                <a:ea typeface="微软雅黑" panose="020B0503020204020204" pitchFamily="34" charset="-122"/>
                <a:cs typeface="Arial" panose="020B0604020202020204" pitchFamily="34" charset="0"/>
              </a:rPr>
              <a:t>Acquiring Data</a:t>
            </a:r>
          </a:p>
        </p:txBody>
      </p:sp>
      <p:sp>
        <p:nvSpPr>
          <p:cNvPr id="34" name="Copyright Notice"/>
          <p:cNvSpPr>
            <a:spLocks/>
          </p:cNvSpPr>
          <p:nvPr/>
        </p:nvSpPr>
        <p:spPr bwMode="auto">
          <a:xfrm>
            <a:off x="1973282" y="5003129"/>
            <a:ext cx="4129830"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cap="small" dirty="0">
                <a:solidFill>
                  <a:srgbClr val="4D86B3"/>
                </a:solidFill>
                <a:latin typeface="Arial" panose="020B0604020202020204" pitchFamily="34" charset="0"/>
                <a:ea typeface="微软雅黑" panose="020B0503020204020204" pitchFamily="34" charset="-122"/>
                <a:cs typeface="Arial" panose="020B0604020202020204" pitchFamily="34" charset="0"/>
              </a:rPr>
              <a:t>Exploratory Data Analysis</a:t>
            </a:r>
          </a:p>
        </p:txBody>
      </p:sp>
      <p:sp>
        <p:nvSpPr>
          <p:cNvPr id="49" name="Copyright Notice"/>
          <p:cNvSpPr>
            <a:spLocks/>
          </p:cNvSpPr>
          <p:nvPr/>
        </p:nvSpPr>
        <p:spPr bwMode="auto">
          <a:xfrm>
            <a:off x="1995283" y="4458668"/>
            <a:ext cx="2593962"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cap="small" dirty="0">
                <a:solidFill>
                  <a:srgbClr val="4D86B3"/>
                </a:solidFill>
                <a:latin typeface="Arial" panose="020B0604020202020204" pitchFamily="34" charset="0"/>
                <a:ea typeface="微软雅黑" panose="020B0503020204020204" pitchFamily="34" charset="-122"/>
                <a:cs typeface="Arial" panose="020B0604020202020204" pitchFamily="34" charset="0"/>
              </a:rPr>
              <a:t>Data Processing</a:t>
            </a:r>
          </a:p>
        </p:txBody>
      </p:sp>
      <p:sp>
        <p:nvSpPr>
          <p:cNvPr id="50" name="Copyright Notice"/>
          <p:cNvSpPr>
            <a:spLocks/>
          </p:cNvSpPr>
          <p:nvPr/>
        </p:nvSpPr>
        <p:spPr bwMode="auto">
          <a:xfrm>
            <a:off x="1961655" y="6092053"/>
            <a:ext cx="2008097"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cap="small" dirty="0">
                <a:solidFill>
                  <a:srgbClr val="4D86B3"/>
                </a:solidFill>
                <a:latin typeface="Arial" panose="020B0604020202020204" pitchFamily="34" charset="0"/>
                <a:ea typeface="微软雅黑" panose="020B0503020204020204" pitchFamily="34" charset="-122"/>
                <a:cs typeface="Arial" panose="020B0604020202020204" pitchFamily="34" charset="0"/>
              </a:rPr>
              <a:t>Conclusions</a:t>
            </a:r>
          </a:p>
        </p:txBody>
      </p:sp>
      <p:grpSp>
        <p:nvGrpSpPr>
          <p:cNvPr id="51" name="组合 10">
            <a:extLst>
              <a:ext uri="{FF2B5EF4-FFF2-40B4-BE49-F238E27FC236}">
                <a16:creationId xmlns:a16="http://schemas.microsoft.com/office/drawing/2014/main" id="{FDE6D012-9330-4D13-8EA7-D565426073A3}"/>
              </a:ext>
            </a:extLst>
          </p:cNvPr>
          <p:cNvGrpSpPr/>
          <p:nvPr/>
        </p:nvGrpSpPr>
        <p:grpSpPr>
          <a:xfrm>
            <a:off x="1517189" y="2794325"/>
            <a:ext cx="427640" cy="463537"/>
            <a:chOff x="1469675" y="2728606"/>
            <a:chExt cx="2187070" cy="2162788"/>
          </a:xfrm>
        </p:grpSpPr>
        <p:grpSp>
          <p:nvGrpSpPr>
            <p:cNvPr id="52" name="组合 4">
              <a:extLst>
                <a:ext uri="{FF2B5EF4-FFF2-40B4-BE49-F238E27FC236}">
                  <a16:creationId xmlns:a16="http://schemas.microsoft.com/office/drawing/2014/main" id="{1B8D9930-05D2-4425-B157-68387BB0F4CB}"/>
                </a:ext>
              </a:extLst>
            </p:cNvPr>
            <p:cNvGrpSpPr/>
            <p:nvPr/>
          </p:nvGrpSpPr>
          <p:grpSpPr>
            <a:xfrm flipH="1">
              <a:off x="1469675" y="2728606"/>
              <a:ext cx="2187070" cy="1081394"/>
              <a:chOff x="4956670" y="4443106"/>
              <a:chExt cx="4884016" cy="2414894"/>
            </a:xfrm>
          </p:grpSpPr>
          <p:sp>
            <p:nvSpPr>
              <p:cNvPr id="56" name="等腰三角形 5">
                <a:extLst>
                  <a:ext uri="{FF2B5EF4-FFF2-40B4-BE49-F238E27FC236}">
                    <a16:creationId xmlns:a16="http://schemas.microsoft.com/office/drawing/2014/main" id="{3B738013-612A-485C-82B1-9A27D25FB4D5}"/>
                  </a:ext>
                </a:extLst>
              </p:cNvPr>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cs typeface="Arial" panose="020B0604020202020204" pitchFamily="34" charset="0"/>
                </a:endParaRPr>
              </a:p>
            </p:txBody>
          </p:sp>
          <p:sp>
            <p:nvSpPr>
              <p:cNvPr id="57" name="任意多边形 6">
                <a:extLst>
                  <a:ext uri="{FF2B5EF4-FFF2-40B4-BE49-F238E27FC236}">
                    <a16:creationId xmlns:a16="http://schemas.microsoft.com/office/drawing/2014/main" id="{4FC6DFEF-CB1C-4C14-9301-ED9F55CACD50}"/>
                  </a:ext>
                </a:extLst>
              </p:cNvPr>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cs typeface="Arial" panose="020B0604020202020204" pitchFamily="34" charset="0"/>
                </a:endParaRPr>
              </a:p>
            </p:txBody>
          </p:sp>
        </p:grpSp>
        <p:grpSp>
          <p:nvGrpSpPr>
            <p:cNvPr id="53" name="组合 7">
              <a:extLst>
                <a:ext uri="{FF2B5EF4-FFF2-40B4-BE49-F238E27FC236}">
                  <a16:creationId xmlns:a16="http://schemas.microsoft.com/office/drawing/2014/main" id="{B102F3E1-6BF2-4288-A9C6-1C83B7DED871}"/>
                </a:ext>
              </a:extLst>
            </p:cNvPr>
            <p:cNvGrpSpPr/>
            <p:nvPr/>
          </p:nvGrpSpPr>
          <p:grpSpPr>
            <a:xfrm flipV="1">
              <a:off x="1469675" y="3810000"/>
              <a:ext cx="2187070" cy="1081394"/>
              <a:chOff x="4956670" y="4443106"/>
              <a:chExt cx="4884016" cy="2414894"/>
            </a:xfrm>
          </p:grpSpPr>
          <p:sp>
            <p:nvSpPr>
              <p:cNvPr id="54" name="等腰三角形 8">
                <a:extLst>
                  <a:ext uri="{FF2B5EF4-FFF2-40B4-BE49-F238E27FC236}">
                    <a16:creationId xmlns:a16="http://schemas.microsoft.com/office/drawing/2014/main" id="{78F4D31F-C86B-4B4D-A499-F8804A882DB2}"/>
                  </a:ext>
                </a:extLst>
              </p:cNvPr>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cs typeface="Arial" panose="020B0604020202020204" pitchFamily="34" charset="0"/>
                </a:endParaRPr>
              </a:p>
            </p:txBody>
          </p:sp>
          <p:sp>
            <p:nvSpPr>
              <p:cNvPr id="55" name="任意多边形 9">
                <a:extLst>
                  <a:ext uri="{FF2B5EF4-FFF2-40B4-BE49-F238E27FC236}">
                    <a16:creationId xmlns:a16="http://schemas.microsoft.com/office/drawing/2014/main" id="{36D3521A-DADB-4D9D-995C-3CC99380B30C}"/>
                  </a:ext>
                </a:extLst>
              </p:cNvPr>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cs typeface="Arial" panose="020B0604020202020204" pitchFamily="34" charset="0"/>
                </a:endParaRPr>
              </a:p>
            </p:txBody>
          </p:sp>
        </p:grpSp>
      </p:grpSp>
      <p:sp>
        <p:nvSpPr>
          <p:cNvPr id="58" name="Copyright Notice">
            <a:extLst>
              <a:ext uri="{FF2B5EF4-FFF2-40B4-BE49-F238E27FC236}">
                <a16:creationId xmlns:a16="http://schemas.microsoft.com/office/drawing/2014/main" id="{2978213C-074A-43FC-8B96-91E7BAE6401C}"/>
              </a:ext>
            </a:extLst>
          </p:cNvPr>
          <p:cNvSpPr>
            <a:spLocks/>
          </p:cNvSpPr>
          <p:nvPr/>
        </p:nvSpPr>
        <p:spPr bwMode="auto">
          <a:xfrm>
            <a:off x="1889776" y="2825285"/>
            <a:ext cx="4388309"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cap="small" dirty="0">
                <a:solidFill>
                  <a:srgbClr val="4D86B3"/>
                </a:solidFill>
                <a:latin typeface="Arial" panose="020B0604020202020204" pitchFamily="34" charset="0"/>
                <a:ea typeface="微软雅黑" panose="020B0503020204020204" pitchFamily="34" charset="-122"/>
                <a:cs typeface="Arial" panose="020B0604020202020204" pitchFamily="34" charset="0"/>
              </a:rPr>
              <a:t>Business Context Overview</a:t>
            </a:r>
          </a:p>
        </p:txBody>
      </p:sp>
      <p:grpSp>
        <p:nvGrpSpPr>
          <p:cNvPr id="59" name="组合 10">
            <a:extLst>
              <a:ext uri="{FF2B5EF4-FFF2-40B4-BE49-F238E27FC236}">
                <a16:creationId xmlns:a16="http://schemas.microsoft.com/office/drawing/2014/main" id="{27B194BE-BA84-4182-BB8D-B6F574244EF2}"/>
              </a:ext>
            </a:extLst>
          </p:cNvPr>
          <p:cNvGrpSpPr/>
          <p:nvPr/>
        </p:nvGrpSpPr>
        <p:grpSpPr>
          <a:xfrm>
            <a:off x="1517189" y="3341036"/>
            <a:ext cx="427640" cy="463537"/>
            <a:chOff x="1469675" y="2728606"/>
            <a:chExt cx="2187070" cy="2162788"/>
          </a:xfrm>
        </p:grpSpPr>
        <p:grpSp>
          <p:nvGrpSpPr>
            <p:cNvPr id="60" name="组合 4">
              <a:extLst>
                <a:ext uri="{FF2B5EF4-FFF2-40B4-BE49-F238E27FC236}">
                  <a16:creationId xmlns:a16="http://schemas.microsoft.com/office/drawing/2014/main" id="{D07B8EEA-F093-47AC-BF3B-E6B85AAA05AF}"/>
                </a:ext>
              </a:extLst>
            </p:cNvPr>
            <p:cNvGrpSpPr/>
            <p:nvPr/>
          </p:nvGrpSpPr>
          <p:grpSpPr>
            <a:xfrm flipH="1">
              <a:off x="1469675" y="2728606"/>
              <a:ext cx="2187070" cy="1081394"/>
              <a:chOff x="4956670" y="4443106"/>
              <a:chExt cx="4884016" cy="2414894"/>
            </a:xfrm>
          </p:grpSpPr>
          <p:sp>
            <p:nvSpPr>
              <p:cNvPr id="64" name="等腰三角形 5">
                <a:extLst>
                  <a:ext uri="{FF2B5EF4-FFF2-40B4-BE49-F238E27FC236}">
                    <a16:creationId xmlns:a16="http://schemas.microsoft.com/office/drawing/2014/main" id="{A8953690-9C5F-4F6D-89EE-81079AC30CB5}"/>
                  </a:ext>
                </a:extLst>
              </p:cNvPr>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cs typeface="Arial" panose="020B0604020202020204" pitchFamily="34" charset="0"/>
                </a:endParaRPr>
              </a:p>
            </p:txBody>
          </p:sp>
          <p:sp>
            <p:nvSpPr>
              <p:cNvPr id="65" name="任意多边形 6">
                <a:extLst>
                  <a:ext uri="{FF2B5EF4-FFF2-40B4-BE49-F238E27FC236}">
                    <a16:creationId xmlns:a16="http://schemas.microsoft.com/office/drawing/2014/main" id="{93195E7A-97BB-4169-83A0-6B370CB4CBF0}"/>
                  </a:ext>
                </a:extLst>
              </p:cNvPr>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cs typeface="Arial" panose="020B0604020202020204" pitchFamily="34" charset="0"/>
                </a:endParaRPr>
              </a:p>
            </p:txBody>
          </p:sp>
        </p:grpSp>
        <p:grpSp>
          <p:nvGrpSpPr>
            <p:cNvPr id="61" name="组合 7">
              <a:extLst>
                <a:ext uri="{FF2B5EF4-FFF2-40B4-BE49-F238E27FC236}">
                  <a16:creationId xmlns:a16="http://schemas.microsoft.com/office/drawing/2014/main" id="{CB089DC0-74DD-4778-87EB-6F10B0771412}"/>
                </a:ext>
              </a:extLst>
            </p:cNvPr>
            <p:cNvGrpSpPr/>
            <p:nvPr/>
          </p:nvGrpSpPr>
          <p:grpSpPr>
            <a:xfrm flipV="1">
              <a:off x="1469675" y="3810000"/>
              <a:ext cx="2187070" cy="1081394"/>
              <a:chOff x="4956670" y="4443106"/>
              <a:chExt cx="4884016" cy="2414894"/>
            </a:xfrm>
          </p:grpSpPr>
          <p:sp>
            <p:nvSpPr>
              <p:cNvPr id="62" name="等腰三角形 8">
                <a:extLst>
                  <a:ext uri="{FF2B5EF4-FFF2-40B4-BE49-F238E27FC236}">
                    <a16:creationId xmlns:a16="http://schemas.microsoft.com/office/drawing/2014/main" id="{04C84848-BF90-43F1-BFAB-AE9E28B0B8E9}"/>
                  </a:ext>
                </a:extLst>
              </p:cNvPr>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cs typeface="Arial" panose="020B0604020202020204" pitchFamily="34" charset="0"/>
                </a:endParaRPr>
              </a:p>
            </p:txBody>
          </p:sp>
          <p:sp>
            <p:nvSpPr>
              <p:cNvPr id="63" name="任意多边形 9">
                <a:extLst>
                  <a:ext uri="{FF2B5EF4-FFF2-40B4-BE49-F238E27FC236}">
                    <a16:creationId xmlns:a16="http://schemas.microsoft.com/office/drawing/2014/main" id="{65CB435D-842F-430A-9FAE-BF8EF67DB83A}"/>
                  </a:ext>
                </a:extLst>
              </p:cNvPr>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cs typeface="Arial" panose="020B0604020202020204" pitchFamily="34" charset="0"/>
                </a:endParaRPr>
              </a:p>
            </p:txBody>
          </p:sp>
        </p:grpSp>
      </p:grpSp>
      <p:grpSp>
        <p:nvGrpSpPr>
          <p:cNvPr id="66" name="组合 10">
            <a:extLst>
              <a:ext uri="{FF2B5EF4-FFF2-40B4-BE49-F238E27FC236}">
                <a16:creationId xmlns:a16="http://schemas.microsoft.com/office/drawing/2014/main" id="{7D97942A-069B-448F-B59F-24234452365C}"/>
              </a:ext>
            </a:extLst>
          </p:cNvPr>
          <p:cNvGrpSpPr/>
          <p:nvPr/>
        </p:nvGrpSpPr>
        <p:grpSpPr>
          <a:xfrm>
            <a:off x="1517189" y="3887747"/>
            <a:ext cx="427640" cy="463537"/>
            <a:chOff x="1469675" y="2728606"/>
            <a:chExt cx="2187070" cy="2162788"/>
          </a:xfrm>
        </p:grpSpPr>
        <p:grpSp>
          <p:nvGrpSpPr>
            <p:cNvPr id="67" name="组合 4">
              <a:extLst>
                <a:ext uri="{FF2B5EF4-FFF2-40B4-BE49-F238E27FC236}">
                  <a16:creationId xmlns:a16="http://schemas.microsoft.com/office/drawing/2014/main" id="{0444E82F-2581-4015-99E3-1A1A7009479A}"/>
                </a:ext>
              </a:extLst>
            </p:cNvPr>
            <p:cNvGrpSpPr/>
            <p:nvPr/>
          </p:nvGrpSpPr>
          <p:grpSpPr>
            <a:xfrm flipH="1">
              <a:off x="1469675" y="2728606"/>
              <a:ext cx="2187070" cy="1081394"/>
              <a:chOff x="4956670" y="4443106"/>
              <a:chExt cx="4884016" cy="2414894"/>
            </a:xfrm>
          </p:grpSpPr>
          <p:sp>
            <p:nvSpPr>
              <p:cNvPr id="71" name="等腰三角形 5">
                <a:extLst>
                  <a:ext uri="{FF2B5EF4-FFF2-40B4-BE49-F238E27FC236}">
                    <a16:creationId xmlns:a16="http://schemas.microsoft.com/office/drawing/2014/main" id="{EB9D20F2-74CD-4C19-A821-D8425C6A3A58}"/>
                  </a:ext>
                </a:extLst>
              </p:cNvPr>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cs typeface="Arial" panose="020B0604020202020204" pitchFamily="34" charset="0"/>
                </a:endParaRPr>
              </a:p>
            </p:txBody>
          </p:sp>
          <p:sp>
            <p:nvSpPr>
              <p:cNvPr id="72" name="任意多边形 6">
                <a:extLst>
                  <a:ext uri="{FF2B5EF4-FFF2-40B4-BE49-F238E27FC236}">
                    <a16:creationId xmlns:a16="http://schemas.microsoft.com/office/drawing/2014/main" id="{A040DFBE-D534-4416-87E7-61F7D4ECFBC5}"/>
                  </a:ext>
                </a:extLst>
              </p:cNvPr>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cs typeface="Arial" panose="020B0604020202020204" pitchFamily="34" charset="0"/>
                </a:endParaRPr>
              </a:p>
            </p:txBody>
          </p:sp>
        </p:grpSp>
        <p:grpSp>
          <p:nvGrpSpPr>
            <p:cNvPr id="68" name="组合 7">
              <a:extLst>
                <a:ext uri="{FF2B5EF4-FFF2-40B4-BE49-F238E27FC236}">
                  <a16:creationId xmlns:a16="http://schemas.microsoft.com/office/drawing/2014/main" id="{6C176BEE-2040-4580-A6BF-ADA58507ED75}"/>
                </a:ext>
              </a:extLst>
            </p:cNvPr>
            <p:cNvGrpSpPr/>
            <p:nvPr/>
          </p:nvGrpSpPr>
          <p:grpSpPr>
            <a:xfrm flipV="1">
              <a:off x="1469675" y="3810000"/>
              <a:ext cx="2187070" cy="1081394"/>
              <a:chOff x="4956670" y="4443106"/>
              <a:chExt cx="4884016" cy="2414894"/>
            </a:xfrm>
          </p:grpSpPr>
          <p:sp>
            <p:nvSpPr>
              <p:cNvPr id="69" name="等腰三角形 8">
                <a:extLst>
                  <a:ext uri="{FF2B5EF4-FFF2-40B4-BE49-F238E27FC236}">
                    <a16:creationId xmlns:a16="http://schemas.microsoft.com/office/drawing/2014/main" id="{919A5DD4-1B04-4F59-8AB7-15D2701A61DC}"/>
                  </a:ext>
                </a:extLst>
              </p:cNvPr>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cs typeface="Arial" panose="020B0604020202020204" pitchFamily="34" charset="0"/>
                </a:endParaRPr>
              </a:p>
            </p:txBody>
          </p:sp>
          <p:sp>
            <p:nvSpPr>
              <p:cNvPr id="70" name="任意多边形 9">
                <a:extLst>
                  <a:ext uri="{FF2B5EF4-FFF2-40B4-BE49-F238E27FC236}">
                    <a16:creationId xmlns:a16="http://schemas.microsoft.com/office/drawing/2014/main" id="{AD4CDEC4-67F2-41AA-B89E-7A8A7254A567}"/>
                  </a:ext>
                </a:extLst>
              </p:cNvPr>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cs typeface="Arial" panose="020B0604020202020204" pitchFamily="34" charset="0"/>
                </a:endParaRPr>
              </a:p>
            </p:txBody>
          </p:sp>
        </p:grpSp>
      </p:grpSp>
      <p:grpSp>
        <p:nvGrpSpPr>
          <p:cNvPr id="73" name="组合 10">
            <a:extLst>
              <a:ext uri="{FF2B5EF4-FFF2-40B4-BE49-F238E27FC236}">
                <a16:creationId xmlns:a16="http://schemas.microsoft.com/office/drawing/2014/main" id="{5610E4DC-4AE8-4F30-BF53-1B5F37D3BB92}"/>
              </a:ext>
            </a:extLst>
          </p:cNvPr>
          <p:cNvGrpSpPr/>
          <p:nvPr/>
        </p:nvGrpSpPr>
        <p:grpSpPr>
          <a:xfrm>
            <a:off x="1517189" y="4434458"/>
            <a:ext cx="427640" cy="463537"/>
            <a:chOff x="1469675" y="2728606"/>
            <a:chExt cx="2187070" cy="2162788"/>
          </a:xfrm>
        </p:grpSpPr>
        <p:grpSp>
          <p:nvGrpSpPr>
            <p:cNvPr id="74" name="组合 4">
              <a:extLst>
                <a:ext uri="{FF2B5EF4-FFF2-40B4-BE49-F238E27FC236}">
                  <a16:creationId xmlns:a16="http://schemas.microsoft.com/office/drawing/2014/main" id="{44EB04A6-FC31-43E3-9824-31E67FA58674}"/>
                </a:ext>
              </a:extLst>
            </p:cNvPr>
            <p:cNvGrpSpPr/>
            <p:nvPr/>
          </p:nvGrpSpPr>
          <p:grpSpPr>
            <a:xfrm flipH="1">
              <a:off x="1469675" y="2728606"/>
              <a:ext cx="2187070" cy="1081394"/>
              <a:chOff x="4956670" y="4443106"/>
              <a:chExt cx="4884016" cy="2414894"/>
            </a:xfrm>
          </p:grpSpPr>
          <p:sp>
            <p:nvSpPr>
              <p:cNvPr id="78" name="等腰三角形 5">
                <a:extLst>
                  <a:ext uri="{FF2B5EF4-FFF2-40B4-BE49-F238E27FC236}">
                    <a16:creationId xmlns:a16="http://schemas.microsoft.com/office/drawing/2014/main" id="{C45B1EC6-7442-4AD0-B9A6-EB18DE7E80C7}"/>
                  </a:ext>
                </a:extLst>
              </p:cNvPr>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cs typeface="Arial" panose="020B0604020202020204" pitchFamily="34" charset="0"/>
                </a:endParaRPr>
              </a:p>
            </p:txBody>
          </p:sp>
          <p:sp>
            <p:nvSpPr>
              <p:cNvPr id="79" name="任意多边形 6">
                <a:extLst>
                  <a:ext uri="{FF2B5EF4-FFF2-40B4-BE49-F238E27FC236}">
                    <a16:creationId xmlns:a16="http://schemas.microsoft.com/office/drawing/2014/main" id="{D590BF2B-2CDC-40DD-B428-53634362C49D}"/>
                  </a:ext>
                </a:extLst>
              </p:cNvPr>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cs typeface="Arial" panose="020B0604020202020204" pitchFamily="34" charset="0"/>
                </a:endParaRPr>
              </a:p>
            </p:txBody>
          </p:sp>
        </p:grpSp>
        <p:grpSp>
          <p:nvGrpSpPr>
            <p:cNvPr id="75" name="组合 7">
              <a:extLst>
                <a:ext uri="{FF2B5EF4-FFF2-40B4-BE49-F238E27FC236}">
                  <a16:creationId xmlns:a16="http://schemas.microsoft.com/office/drawing/2014/main" id="{58C7905D-FA0F-4E08-AF5F-A3858ADBD3F3}"/>
                </a:ext>
              </a:extLst>
            </p:cNvPr>
            <p:cNvGrpSpPr/>
            <p:nvPr/>
          </p:nvGrpSpPr>
          <p:grpSpPr>
            <a:xfrm flipV="1">
              <a:off x="1469675" y="3810000"/>
              <a:ext cx="2187070" cy="1081394"/>
              <a:chOff x="4956670" y="4443106"/>
              <a:chExt cx="4884016" cy="2414894"/>
            </a:xfrm>
          </p:grpSpPr>
          <p:sp>
            <p:nvSpPr>
              <p:cNvPr id="76" name="等腰三角形 8">
                <a:extLst>
                  <a:ext uri="{FF2B5EF4-FFF2-40B4-BE49-F238E27FC236}">
                    <a16:creationId xmlns:a16="http://schemas.microsoft.com/office/drawing/2014/main" id="{BF0F6816-C06F-4FF9-9A5B-EC9B158BA752}"/>
                  </a:ext>
                </a:extLst>
              </p:cNvPr>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cs typeface="Arial" panose="020B0604020202020204" pitchFamily="34" charset="0"/>
                </a:endParaRPr>
              </a:p>
            </p:txBody>
          </p:sp>
          <p:sp>
            <p:nvSpPr>
              <p:cNvPr id="77" name="任意多边形 9">
                <a:extLst>
                  <a:ext uri="{FF2B5EF4-FFF2-40B4-BE49-F238E27FC236}">
                    <a16:creationId xmlns:a16="http://schemas.microsoft.com/office/drawing/2014/main" id="{7FC1F909-FEE1-4540-B3AB-A3A535CC6B23}"/>
                  </a:ext>
                </a:extLst>
              </p:cNvPr>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cs typeface="Arial" panose="020B0604020202020204" pitchFamily="34" charset="0"/>
                </a:endParaRPr>
              </a:p>
            </p:txBody>
          </p:sp>
        </p:grpSp>
      </p:grpSp>
      <p:grpSp>
        <p:nvGrpSpPr>
          <p:cNvPr id="80" name="组合 10">
            <a:extLst>
              <a:ext uri="{FF2B5EF4-FFF2-40B4-BE49-F238E27FC236}">
                <a16:creationId xmlns:a16="http://schemas.microsoft.com/office/drawing/2014/main" id="{D1A35814-5F2E-418C-81D8-8EEFAED11309}"/>
              </a:ext>
            </a:extLst>
          </p:cNvPr>
          <p:cNvGrpSpPr/>
          <p:nvPr/>
        </p:nvGrpSpPr>
        <p:grpSpPr>
          <a:xfrm>
            <a:off x="1517189" y="4981169"/>
            <a:ext cx="427640" cy="463537"/>
            <a:chOff x="1469675" y="2728606"/>
            <a:chExt cx="2187070" cy="2162788"/>
          </a:xfrm>
        </p:grpSpPr>
        <p:grpSp>
          <p:nvGrpSpPr>
            <p:cNvPr id="81" name="组合 4">
              <a:extLst>
                <a:ext uri="{FF2B5EF4-FFF2-40B4-BE49-F238E27FC236}">
                  <a16:creationId xmlns:a16="http://schemas.microsoft.com/office/drawing/2014/main" id="{074CB866-BAAF-4862-AD65-3CD6913D060C}"/>
                </a:ext>
              </a:extLst>
            </p:cNvPr>
            <p:cNvGrpSpPr/>
            <p:nvPr/>
          </p:nvGrpSpPr>
          <p:grpSpPr>
            <a:xfrm flipH="1">
              <a:off x="1469675" y="2728606"/>
              <a:ext cx="2187070" cy="1081394"/>
              <a:chOff x="4956670" y="4443106"/>
              <a:chExt cx="4884016" cy="2414894"/>
            </a:xfrm>
          </p:grpSpPr>
          <p:sp>
            <p:nvSpPr>
              <p:cNvPr id="85" name="等腰三角形 5">
                <a:extLst>
                  <a:ext uri="{FF2B5EF4-FFF2-40B4-BE49-F238E27FC236}">
                    <a16:creationId xmlns:a16="http://schemas.microsoft.com/office/drawing/2014/main" id="{C0D6A39D-707E-4DDB-8C67-9285D0A4F83E}"/>
                  </a:ext>
                </a:extLst>
              </p:cNvPr>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cs typeface="Arial" panose="020B0604020202020204" pitchFamily="34" charset="0"/>
                </a:endParaRPr>
              </a:p>
            </p:txBody>
          </p:sp>
          <p:sp>
            <p:nvSpPr>
              <p:cNvPr id="86" name="任意多边形 6">
                <a:extLst>
                  <a:ext uri="{FF2B5EF4-FFF2-40B4-BE49-F238E27FC236}">
                    <a16:creationId xmlns:a16="http://schemas.microsoft.com/office/drawing/2014/main" id="{3260BE14-BC06-431C-95E3-A8BD27525F6D}"/>
                  </a:ext>
                </a:extLst>
              </p:cNvPr>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cs typeface="Arial" panose="020B0604020202020204" pitchFamily="34" charset="0"/>
                </a:endParaRPr>
              </a:p>
            </p:txBody>
          </p:sp>
        </p:grpSp>
        <p:grpSp>
          <p:nvGrpSpPr>
            <p:cNvPr id="82" name="组合 7">
              <a:extLst>
                <a:ext uri="{FF2B5EF4-FFF2-40B4-BE49-F238E27FC236}">
                  <a16:creationId xmlns:a16="http://schemas.microsoft.com/office/drawing/2014/main" id="{DC910B8B-A31D-4C85-A49D-4539C25AF624}"/>
                </a:ext>
              </a:extLst>
            </p:cNvPr>
            <p:cNvGrpSpPr/>
            <p:nvPr/>
          </p:nvGrpSpPr>
          <p:grpSpPr>
            <a:xfrm flipV="1">
              <a:off x="1469675" y="3810000"/>
              <a:ext cx="2187070" cy="1081394"/>
              <a:chOff x="4956670" y="4443106"/>
              <a:chExt cx="4884016" cy="2414894"/>
            </a:xfrm>
          </p:grpSpPr>
          <p:sp>
            <p:nvSpPr>
              <p:cNvPr id="83" name="等腰三角形 8">
                <a:extLst>
                  <a:ext uri="{FF2B5EF4-FFF2-40B4-BE49-F238E27FC236}">
                    <a16:creationId xmlns:a16="http://schemas.microsoft.com/office/drawing/2014/main" id="{165ACAFC-F084-4DF4-8F1A-81349B378CB2}"/>
                  </a:ext>
                </a:extLst>
              </p:cNvPr>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cs typeface="Arial" panose="020B0604020202020204" pitchFamily="34" charset="0"/>
                </a:endParaRPr>
              </a:p>
            </p:txBody>
          </p:sp>
          <p:sp>
            <p:nvSpPr>
              <p:cNvPr id="84" name="任意多边形 9">
                <a:extLst>
                  <a:ext uri="{FF2B5EF4-FFF2-40B4-BE49-F238E27FC236}">
                    <a16:creationId xmlns:a16="http://schemas.microsoft.com/office/drawing/2014/main" id="{A9377F42-567C-4CC8-B3A5-D7CCFE7DB1B8}"/>
                  </a:ext>
                </a:extLst>
              </p:cNvPr>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cs typeface="Arial" panose="020B0604020202020204" pitchFamily="34" charset="0"/>
                </a:endParaRPr>
              </a:p>
            </p:txBody>
          </p:sp>
        </p:grpSp>
      </p:grpSp>
      <p:sp>
        <p:nvSpPr>
          <p:cNvPr id="87" name="Copyright Notice">
            <a:extLst>
              <a:ext uri="{FF2B5EF4-FFF2-40B4-BE49-F238E27FC236}">
                <a16:creationId xmlns:a16="http://schemas.microsoft.com/office/drawing/2014/main" id="{A892D500-7485-4FE6-9739-C85EC75DFA2E}"/>
              </a:ext>
            </a:extLst>
          </p:cNvPr>
          <p:cNvSpPr>
            <a:spLocks/>
          </p:cNvSpPr>
          <p:nvPr/>
        </p:nvSpPr>
        <p:spPr bwMode="auto">
          <a:xfrm>
            <a:off x="1995283" y="3914207"/>
            <a:ext cx="3167837"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cap="small" dirty="0">
                <a:solidFill>
                  <a:srgbClr val="4D86B3"/>
                </a:solidFill>
                <a:latin typeface="Arial" panose="020B0604020202020204" pitchFamily="34" charset="0"/>
                <a:ea typeface="微软雅黑" panose="020B0503020204020204" pitchFamily="34" charset="-122"/>
                <a:cs typeface="Arial" panose="020B0604020202020204" pitchFamily="34" charset="0"/>
              </a:rPr>
              <a:t>High Level Overview</a:t>
            </a:r>
          </a:p>
        </p:txBody>
      </p:sp>
      <p:grpSp>
        <p:nvGrpSpPr>
          <p:cNvPr id="88" name="组合 10">
            <a:extLst>
              <a:ext uri="{FF2B5EF4-FFF2-40B4-BE49-F238E27FC236}">
                <a16:creationId xmlns:a16="http://schemas.microsoft.com/office/drawing/2014/main" id="{050F2C06-8ADC-4AD3-BA65-E435BC79BCF7}"/>
              </a:ext>
            </a:extLst>
          </p:cNvPr>
          <p:cNvGrpSpPr/>
          <p:nvPr/>
        </p:nvGrpSpPr>
        <p:grpSpPr>
          <a:xfrm>
            <a:off x="1517189" y="5511148"/>
            <a:ext cx="427640" cy="463537"/>
            <a:chOff x="1469675" y="2728606"/>
            <a:chExt cx="2187070" cy="2162788"/>
          </a:xfrm>
        </p:grpSpPr>
        <p:grpSp>
          <p:nvGrpSpPr>
            <p:cNvPr id="89" name="组合 4">
              <a:extLst>
                <a:ext uri="{FF2B5EF4-FFF2-40B4-BE49-F238E27FC236}">
                  <a16:creationId xmlns:a16="http://schemas.microsoft.com/office/drawing/2014/main" id="{BF72C0BB-BD5E-4C6E-AD4C-CAF3365125D2}"/>
                </a:ext>
              </a:extLst>
            </p:cNvPr>
            <p:cNvGrpSpPr/>
            <p:nvPr/>
          </p:nvGrpSpPr>
          <p:grpSpPr>
            <a:xfrm flipH="1">
              <a:off x="1469675" y="2728606"/>
              <a:ext cx="2187070" cy="1081394"/>
              <a:chOff x="4956670" y="4443106"/>
              <a:chExt cx="4884016" cy="2414894"/>
            </a:xfrm>
          </p:grpSpPr>
          <p:sp>
            <p:nvSpPr>
              <p:cNvPr id="93" name="等腰三角形 5">
                <a:extLst>
                  <a:ext uri="{FF2B5EF4-FFF2-40B4-BE49-F238E27FC236}">
                    <a16:creationId xmlns:a16="http://schemas.microsoft.com/office/drawing/2014/main" id="{00673512-87F6-4891-9B75-47E01B21EAE6}"/>
                  </a:ext>
                </a:extLst>
              </p:cNvPr>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cs typeface="Arial" panose="020B0604020202020204" pitchFamily="34" charset="0"/>
                </a:endParaRPr>
              </a:p>
            </p:txBody>
          </p:sp>
          <p:sp>
            <p:nvSpPr>
              <p:cNvPr id="94" name="任意多边形 6">
                <a:extLst>
                  <a:ext uri="{FF2B5EF4-FFF2-40B4-BE49-F238E27FC236}">
                    <a16:creationId xmlns:a16="http://schemas.microsoft.com/office/drawing/2014/main" id="{82262F83-F499-4882-8337-578748261120}"/>
                  </a:ext>
                </a:extLst>
              </p:cNvPr>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cs typeface="Arial" panose="020B0604020202020204" pitchFamily="34" charset="0"/>
                </a:endParaRPr>
              </a:p>
            </p:txBody>
          </p:sp>
        </p:grpSp>
        <p:grpSp>
          <p:nvGrpSpPr>
            <p:cNvPr id="90" name="组合 7">
              <a:extLst>
                <a:ext uri="{FF2B5EF4-FFF2-40B4-BE49-F238E27FC236}">
                  <a16:creationId xmlns:a16="http://schemas.microsoft.com/office/drawing/2014/main" id="{4E452E53-37C3-4038-A95A-1A8582D028CD}"/>
                </a:ext>
              </a:extLst>
            </p:cNvPr>
            <p:cNvGrpSpPr/>
            <p:nvPr/>
          </p:nvGrpSpPr>
          <p:grpSpPr>
            <a:xfrm flipV="1">
              <a:off x="1469675" y="3810000"/>
              <a:ext cx="2187070" cy="1081394"/>
              <a:chOff x="4956670" y="4443106"/>
              <a:chExt cx="4884016" cy="2414894"/>
            </a:xfrm>
          </p:grpSpPr>
          <p:sp>
            <p:nvSpPr>
              <p:cNvPr id="91" name="等腰三角形 8">
                <a:extLst>
                  <a:ext uri="{FF2B5EF4-FFF2-40B4-BE49-F238E27FC236}">
                    <a16:creationId xmlns:a16="http://schemas.microsoft.com/office/drawing/2014/main" id="{7E3EDB19-DA85-4252-B125-EF183295AF62}"/>
                  </a:ext>
                </a:extLst>
              </p:cNvPr>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cs typeface="Arial" panose="020B0604020202020204" pitchFamily="34" charset="0"/>
                </a:endParaRPr>
              </a:p>
            </p:txBody>
          </p:sp>
          <p:sp>
            <p:nvSpPr>
              <p:cNvPr id="92" name="任意多边形 9">
                <a:extLst>
                  <a:ext uri="{FF2B5EF4-FFF2-40B4-BE49-F238E27FC236}">
                    <a16:creationId xmlns:a16="http://schemas.microsoft.com/office/drawing/2014/main" id="{10CA0D6C-AF52-47AB-BB5C-B408E1E6B31C}"/>
                  </a:ext>
                </a:extLst>
              </p:cNvPr>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cs typeface="Arial" panose="020B0604020202020204" pitchFamily="34" charset="0"/>
                </a:endParaRPr>
              </a:p>
            </p:txBody>
          </p:sp>
        </p:grpSp>
      </p:grpSp>
      <p:grpSp>
        <p:nvGrpSpPr>
          <p:cNvPr id="95" name="组合 10">
            <a:extLst>
              <a:ext uri="{FF2B5EF4-FFF2-40B4-BE49-F238E27FC236}">
                <a16:creationId xmlns:a16="http://schemas.microsoft.com/office/drawing/2014/main" id="{C322E644-33C7-4F2F-AB21-8F74F642D5A2}"/>
              </a:ext>
            </a:extLst>
          </p:cNvPr>
          <p:cNvGrpSpPr/>
          <p:nvPr/>
        </p:nvGrpSpPr>
        <p:grpSpPr>
          <a:xfrm>
            <a:off x="1517189" y="6075515"/>
            <a:ext cx="427640" cy="463537"/>
            <a:chOff x="1469675" y="2728606"/>
            <a:chExt cx="2187070" cy="2162788"/>
          </a:xfrm>
        </p:grpSpPr>
        <p:grpSp>
          <p:nvGrpSpPr>
            <p:cNvPr id="96" name="组合 4">
              <a:extLst>
                <a:ext uri="{FF2B5EF4-FFF2-40B4-BE49-F238E27FC236}">
                  <a16:creationId xmlns:a16="http://schemas.microsoft.com/office/drawing/2014/main" id="{4DD5FE12-FDAD-4351-98D4-9D1A12B072EF}"/>
                </a:ext>
              </a:extLst>
            </p:cNvPr>
            <p:cNvGrpSpPr/>
            <p:nvPr/>
          </p:nvGrpSpPr>
          <p:grpSpPr>
            <a:xfrm flipH="1">
              <a:off x="1469675" y="2728606"/>
              <a:ext cx="2187070" cy="1081394"/>
              <a:chOff x="4956670" y="4443106"/>
              <a:chExt cx="4884016" cy="2414894"/>
            </a:xfrm>
          </p:grpSpPr>
          <p:sp>
            <p:nvSpPr>
              <p:cNvPr id="100" name="等腰三角形 5">
                <a:extLst>
                  <a:ext uri="{FF2B5EF4-FFF2-40B4-BE49-F238E27FC236}">
                    <a16:creationId xmlns:a16="http://schemas.microsoft.com/office/drawing/2014/main" id="{D70B1C8B-C215-47A1-B430-E9584666B02C}"/>
                  </a:ext>
                </a:extLst>
              </p:cNvPr>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cs typeface="Arial" panose="020B0604020202020204" pitchFamily="34" charset="0"/>
                </a:endParaRPr>
              </a:p>
            </p:txBody>
          </p:sp>
          <p:sp>
            <p:nvSpPr>
              <p:cNvPr id="101" name="任意多边形 6">
                <a:extLst>
                  <a:ext uri="{FF2B5EF4-FFF2-40B4-BE49-F238E27FC236}">
                    <a16:creationId xmlns:a16="http://schemas.microsoft.com/office/drawing/2014/main" id="{6B4DE4CA-4309-4E76-BA0A-7E86EBE89F23}"/>
                  </a:ext>
                </a:extLst>
              </p:cNvPr>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cs typeface="Arial" panose="020B0604020202020204" pitchFamily="34" charset="0"/>
                </a:endParaRPr>
              </a:p>
            </p:txBody>
          </p:sp>
        </p:grpSp>
        <p:grpSp>
          <p:nvGrpSpPr>
            <p:cNvPr id="97" name="组合 7">
              <a:extLst>
                <a:ext uri="{FF2B5EF4-FFF2-40B4-BE49-F238E27FC236}">
                  <a16:creationId xmlns:a16="http://schemas.microsoft.com/office/drawing/2014/main" id="{5D99563F-D287-4385-A754-A8CC003F07A4}"/>
                </a:ext>
              </a:extLst>
            </p:cNvPr>
            <p:cNvGrpSpPr/>
            <p:nvPr/>
          </p:nvGrpSpPr>
          <p:grpSpPr>
            <a:xfrm flipV="1">
              <a:off x="1469675" y="3810000"/>
              <a:ext cx="2187070" cy="1081394"/>
              <a:chOff x="4956670" y="4443106"/>
              <a:chExt cx="4884016" cy="2414894"/>
            </a:xfrm>
          </p:grpSpPr>
          <p:sp>
            <p:nvSpPr>
              <p:cNvPr id="98" name="等腰三角形 8">
                <a:extLst>
                  <a:ext uri="{FF2B5EF4-FFF2-40B4-BE49-F238E27FC236}">
                    <a16:creationId xmlns:a16="http://schemas.microsoft.com/office/drawing/2014/main" id="{3019434F-05CA-4430-9EA3-93EF5BAAA6E6}"/>
                  </a:ext>
                </a:extLst>
              </p:cNvPr>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cs typeface="Arial" panose="020B0604020202020204" pitchFamily="34" charset="0"/>
                </a:endParaRPr>
              </a:p>
            </p:txBody>
          </p:sp>
          <p:sp>
            <p:nvSpPr>
              <p:cNvPr id="99" name="任意多边形 9">
                <a:extLst>
                  <a:ext uri="{FF2B5EF4-FFF2-40B4-BE49-F238E27FC236}">
                    <a16:creationId xmlns:a16="http://schemas.microsoft.com/office/drawing/2014/main" id="{232BDC77-28B4-4050-9F41-89EA891452BC}"/>
                  </a:ext>
                </a:extLst>
              </p:cNvPr>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cs typeface="Arial" panose="020B0604020202020204" pitchFamily="34" charset="0"/>
                </a:endParaRPr>
              </a:p>
            </p:txBody>
          </p:sp>
        </p:grpSp>
      </p:grpSp>
      <p:sp>
        <p:nvSpPr>
          <p:cNvPr id="102" name="Copyright Notice">
            <a:extLst>
              <a:ext uri="{FF2B5EF4-FFF2-40B4-BE49-F238E27FC236}">
                <a16:creationId xmlns:a16="http://schemas.microsoft.com/office/drawing/2014/main" id="{6AD03872-00ED-4324-A0C0-0D9D004DE48D}"/>
              </a:ext>
            </a:extLst>
          </p:cNvPr>
          <p:cNvSpPr>
            <a:spLocks/>
          </p:cNvSpPr>
          <p:nvPr/>
        </p:nvSpPr>
        <p:spPr bwMode="auto">
          <a:xfrm>
            <a:off x="1995283" y="5547590"/>
            <a:ext cx="1522386"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cap="small" dirty="0">
                <a:solidFill>
                  <a:srgbClr val="4D86B3"/>
                </a:solidFill>
                <a:latin typeface="Arial" panose="020B0604020202020204" pitchFamily="34" charset="0"/>
                <a:ea typeface="微软雅黑" panose="020B0503020204020204" pitchFamily="34" charset="-122"/>
                <a:cs typeface="Arial" panose="020B0604020202020204" pitchFamily="34" charset="0"/>
              </a:rPr>
              <a:t>Modeling</a:t>
            </a:r>
          </a:p>
        </p:txBody>
      </p:sp>
    </p:spTree>
    <p:extLst>
      <p:ext uri="{BB962C8B-B14F-4D97-AF65-F5344CB8AC3E}">
        <p14:creationId xmlns:p14="http://schemas.microsoft.com/office/powerpoint/2010/main" val="28643281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pyright Notice"/>
          <p:cNvSpPr>
            <a:spLocks/>
          </p:cNvSpPr>
          <p:nvPr/>
        </p:nvSpPr>
        <p:spPr bwMode="auto">
          <a:xfrm>
            <a:off x="3966086" y="601770"/>
            <a:ext cx="4259866"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cap="small" dirty="0">
                <a:solidFill>
                  <a:srgbClr val="4D86B3"/>
                </a:solidFill>
                <a:latin typeface="Arial" panose="020B0604020202020204" pitchFamily="34" charset="0"/>
                <a:ea typeface="微软雅黑" panose="020B0503020204020204" pitchFamily="34" charset="-122"/>
                <a:cs typeface="Arial" panose="020B0604020202020204" pitchFamily="34" charset="0"/>
              </a:rPr>
              <a:t>Descriptive Analysis (Cont.)</a:t>
            </a:r>
          </a:p>
        </p:txBody>
      </p:sp>
      <p:cxnSp>
        <p:nvCxnSpPr>
          <p:cNvPr id="4" name="直接连接符 3"/>
          <p:cNvCxnSpPr/>
          <p:nvPr/>
        </p:nvCxnSpPr>
        <p:spPr>
          <a:xfrm>
            <a:off x="590551" y="1238250"/>
            <a:ext cx="11010900" cy="0"/>
          </a:xfrm>
          <a:prstGeom prst="line">
            <a:avLst/>
          </a:prstGeom>
          <a:ln>
            <a:solidFill>
              <a:srgbClr val="113A59"/>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8915401" y="704136"/>
            <a:ext cx="2247900" cy="534114"/>
            <a:chOff x="2028559" y="4443106"/>
            <a:chExt cx="10163441" cy="2414894"/>
          </a:xfrm>
        </p:grpSpPr>
        <p:grpSp>
          <p:nvGrpSpPr>
            <p:cNvPr id="5" name="组合 4"/>
            <p:cNvGrpSpPr/>
            <p:nvPr/>
          </p:nvGrpSpPr>
          <p:grpSpPr>
            <a:xfrm>
              <a:off x="4956670" y="4443106"/>
              <a:ext cx="4884016" cy="2414894"/>
              <a:chOff x="4956670" y="4443106"/>
              <a:chExt cx="4884016" cy="2414894"/>
            </a:xfrm>
          </p:grpSpPr>
          <p:sp>
            <p:nvSpPr>
              <p:cNvPr id="6" name="等腰三角形 5"/>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3492614" y="5410200"/>
              <a:ext cx="2928111" cy="1447800"/>
              <a:chOff x="4956670" y="4443106"/>
              <a:chExt cx="4884016" cy="2414894"/>
            </a:xfrm>
          </p:grpSpPr>
          <p:sp>
            <p:nvSpPr>
              <p:cNvPr id="9" name="等腰三角形 8"/>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7721714" y="5048250"/>
              <a:ext cx="3660139" cy="1809750"/>
              <a:chOff x="4956670" y="4443106"/>
              <a:chExt cx="4884016" cy="2414894"/>
            </a:xfrm>
          </p:grpSpPr>
          <p:sp>
            <p:nvSpPr>
              <p:cNvPr id="12" name="等腰三角形 11"/>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2028559" y="6342960"/>
              <a:ext cx="1041643" cy="515039"/>
              <a:chOff x="4956670" y="4443106"/>
              <a:chExt cx="4884016" cy="2414894"/>
            </a:xfrm>
          </p:grpSpPr>
          <p:sp>
            <p:nvSpPr>
              <p:cNvPr id="15" name="等腰三角形 14"/>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1150357" y="6342960"/>
              <a:ext cx="1041643" cy="515039"/>
              <a:chOff x="4956670" y="4443106"/>
              <a:chExt cx="4884016" cy="2414894"/>
            </a:xfrm>
          </p:grpSpPr>
          <p:sp>
            <p:nvSpPr>
              <p:cNvPr id="18" name="等腰三角形 17"/>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1" name="组合 20"/>
          <p:cNvGrpSpPr/>
          <p:nvPr/>
        </p:nvGrpSpPr>
        <p:grpSpPr>
          <a:xfrm flipH="1">
            <a:off x="742951" y="704136"/>
            <a:ext cx="2247900" cy="534114"/>
            <a:chOff x="2028559" y="4443106"/>
            <a:chExt cx="10163441" cy="2414894"/>
          </a:xfrm>
        </p:grpSpPr>
        <p:grpSp>
          <p:nvGrpSpPr>
            <p:cNvPr id="22" name="组合 21"/>
            <p:cNvGrpSpPr/>
            <p:nvPr/>
          </p:nvGrpSpPr>
          <p:grpSpPr>
            <a:xfrm>
              <a:off x="4956670" y="4443106"/>
              <a:ext cx="4884016" cy="2414894"/>
              <a:chOff x="4956670" y="4443106"/>
              <a:chExt cx="4884016" cy="2414894"/>
            </a:xfrm>
          </p:grpSpPr>
          <p:sp>
            <p:nvSpPr>
              <p:cNvPr id="35" name="等腰三角形 34"/>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3492614" y="5410200"/>
              <a:ext cx="2928111" cy="1447800"/>
              <a:chOff x="4956670" y="4443106"/>
              <a:chExt cx="4884016" cy="2414894"/>
            </a:xfrm>
          </p:grpSpPr>
          <p:sp>
            <p:nvSpPr>
              <p:cNvPr id="33" name="等腰三角形 32"/>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7721714" y="5048250"/>
              <a:ext cx="3660139" cy="1809750"/>
              <a:chOff x="4956670" y="4443106"/>
              <a:chExt cx="4884016" cy="2414894"/>
            </a:xfrm>
          </p:grpSpPr>
          <p:sp>
            <p:nvSpPr>
              <p:cNvPr id="31" name="等腰三角形 30"/>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2028559" y="6342960"/>
              <a:ext cx="1041643" cy="515039"/>
              <a:chOff x="4956670" y="4443106"/>
              <a:chExt cx="4884016" cy="2414894"/>
            </a:xfrm>
          </p:grpSpPr>
          <p:sp>
            <p:nvSpPr>
              <p:cNvPr id="29" name="等腰三角形 28"/>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11150357" y="6342960"/>
              <a:ext cx="1041643" cy="515039"/>
              <a:chOff x="4956670" y="4443106"/>
              <a:chExt cx="4884016" cy="2414894"/>
            </a:xfrm>
          </p:grpSpPr>
          <p:sp>
            <p:nvSpPr>
              <p:cNvPr id="27" name="等腰三角形 26"/>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7" name="TextBox 36">
            <a:extLst>
              <a:ext uri="{FF2B5EF4-FFF2-40B4-BE49-F238E27FC236}">
                <a16:creationId xmlns:a16="http://schemas.microsoft.com/office/drawing/2014/main" id="{FCDB5186-824D-4880-A52B-EFF0A5F226F8}"/>
              </a:ext>
            </a:extLst>
          </p:cNvPr>
          <p:cNvSpPr txBox="1"/>
          <p:nvPr/>
        </p:nvSpPr>
        <p:spPr>
          <a:xfrm>
            <a:off x="3571114" y="1403915"/>
            <a:ext cx="6210513" cy="400110"/>
          </a:xfrm>
          <a:prstGeom prst="rect">
            <a:avLst/>
          </a:prstGeom>
          <a:noFill/>
        </p:spPr>
        <p:txBody>
          <a:bodyPr wrap="square" rtlCol="0">
            <a:spAutoFit/>
          </a:bodyPr>
          <a:lstStyle/>
          <a:p>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Price variation per bedroom per neighborhood</a:t>
            </a:r>
          </a:p>
        </p:txBody>
      </p:sp>
      <p:pic>
        <p:nvPicPr>
          <p:cNvPr id="15362" name="Picture 2" descr="https://lh4.googleusercontent.com/UjYebcOZ-Ss3rTS9EVI-Npc3bLHZx-XQlR59CSXkxIkSynYa9J6-46w9pmZ6fFztJic8rRcBtPNkplyZB3y8on57-4IVHkoM3CuBO1oShNfsHNioxm6IBaLNT3j7ZksjRPUIcy5V5oQ">
            <a:extLst>
              <a:ext uri="{FF2B5EF4-FFF2-40B4-BE49-F238E27FC236}">
                <a16:creationId xmlns:a16="http://schemas.microsoft.com/office/drawing/2014/main" id="{AE4856F2-2051-4AEF-B7F5-28681ED1F2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1963" y="2520154"/>
            <a:ext cx="7570273" cy="385807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43B078D-E65E-4EDD-801E-9231F3DCCE8A}"/>
              </a:ext>
            </a:extLst>
          </p:cNvPr>
          <p:cNvPicPr>
            <a:picLocks noChangeAspect="1"/>
          </p:cNvPicPr>
          <p:nvPr/>
        </p:nvPicPr>
        <p:blipFill>
          <a:blip r:embed="rId3"/>
          <a:stretch>
            <a:fillRect/>
          </a:stretch>
        </p:blipFill>
        <p:spPr>
          <a:xfrm>
            <a:off x="1106045" y="1802671"/>
            <a:ext cx="9906000" cy="606136"/>
          </a:xfrm>
          <a:prstGeom prst="rect">
            <a:avLst/>
          </a:prstGeom>
        </p:spPr>
      </p:pic>
      <p:sp>
        <p:nvSpPr>
          <p:cNvPr id="39" name="TextBox 38">
            <a:extLst>
              <a:ext uri="{FF2B5EF4-FFF2-40B4-BE49-F238E27FC236}">
                <a16:creationId xmlns:a16="http://schemas.microsoft.com/office/drawing/2014/main" id="{819A4939-999C-41A5-91AE-2DC6E4549367}"/>
              </a:ext>
            </a:extLst>
          </p:cNvPr>
          <p:cNvSpPr txBox="1"/>
          <p:nvPr/>
        </p:nvSpPr>
        <p:spPr>
          <a:xfrm>
            <a:off x="590551" y="2520153"/>
            <a:ext cx="3358264" cy="419031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In Downtown max bedroom available is of 3 bedrooms </a:t>
            </a:r>
          </a:p>
          <a:p>
            <a:pPr marL="342900" indent="-342900">
              <a:lnSpc>
                <a:spcPct val="150000"/>
              </a:lnSpc>
              <a:buFont typeface="Arial" panose="020B0604020202020204" pitchFamily="34" charset="0"/>
              <a:buChar char="•"/>
            </a:pPr>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Downtown has high population density &amp; small property size</a:t>
            </a:r>
          </a:p>
          <a:p>
            <a:pPr marL="342900" indent="-342900">
              <a:lnSpc>
                <a:spcPct val="150000"/>
              </a:lnSpc>
              <a:buFont typeface="Arial" panose="020B0604020202020204" pitchFamily="34" charset="0"/>
              <a:buChar char="•"/>
            </a:pPr>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Price increases as number of bedrooms increases</a:t>
            </a:r>
          </a:p>
        </p:txBody>
      </p:sp>
    </p:spTree>
    <p:extLst>
      <p:ext uri="{BB962C8B-B14F-4D97-AF65-F5344CB8AC3E}">
        <p14:creationId xmlns:p14="http://schemas.microsoft.com/office/powerpoint/2010/main" val="1509153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pyright Notice"/>
          <p:cNvSpPr>
            <a:spLocks/>
          </p:cNvSpPr>
          <p:nvPr/>
        </p:nvSpPr>
        <p:spPr bwMode="auto">
          <a:xfrm>
            <a:off x="3966086" y="601770"/>
            <a:ext cx="4259866"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cap="small" dirty="0">
                <a:solidFill>
                  <a:srgbClr val="4D86B3"/>
                </a:solidFill>
                <a:latin typeface="Arial" panose="020B0604020202020204" pitchFamily="34" charset="0"/>
                <a:ea typeface="微软雅黑" panose="020B0503020204020204" pitchFamily="34" charset="-122"/>
                <a:cs typeface="Arial" panose="020B0604020202020204" pitchFamily="34" charset="0"/>
              </a:rPr>
              <a:t>Descriptive Analysis (Cont.)</a:t>
            </a:r>
          </a:p>
        </p:txBody>
      </p:sp>
      <p:cxnSp>
        <p:nvCxnSpPr>
          <p:cNvPr id="4" name="直接连接符 3"/>
          <p:cNvCxnSpPr/>
          <p:nvPr/>
        </p:nvCxnSpPr>
        <p:spPr>
          <a:xfrm>
            <a:off x="590551" y="1238250"/>
            <a:ext cx="11010900" cy="0"/>
          </a:xfrm>
          <a:prstGeom prst="line">
            <a:avLst/>
          </a:prstGeom>
          <a:ln>
            <a:solidFill>
              <a:srgbClr val="113A59"/>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8915401" y="704136"/>
            <a:ext cx="2247900" cy="534114"/>
            <a:chOff x="2028559" y="4443106"/>
            <a:chExt cx="10163441" cy="2414894"/>
          </a:xfrm>
        </p:grpSpPr>
        <p:grpSp>
          <p:nvGrpSpPr>
            <p:cNvPr id="5" name="组合 4"/>
            <p:cNvGrpSpPr/>
            <p:nvPr/>
          </p:nvGrpSpPr>
          <p:grpSpPr>
            <a:xfrm>
              <a:off x="4956670" y="4443106"/>
              <a:ext cx="4884016" cy="2414894"/>
              <a:chOff x="4956670" y="4443106"/>
              <a:chExt cx="4884016" cy="2414894"/>
            </a:xfrm>
          </p:grpSpPr>
          <p:sp>
            <p:nvSpPr>
              <p:cNvPr id="6" name="等腰三角形 5"/>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3492614" y="5410200"/>
              <a:ext cx="2928111" cy="1447800"/>
              <a:chOff x="4956670" y="4443106"/>
              <a:chExt cx="4884016" cy="2414894"/>
            </a:xfrm>
          </p:grpSpPr>
          <p:sp>
            <p:nvSpPr>
              <p:cNvPr id="9" name="等腰三角形 8"/>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7721714" y="5048250"/>
              <a:ext cx="3660139" cy="1809750"/>
              <a:chOff x="4956670" y="4443106"/>
              <a:chExt cx="4884016" cy="2414894"/>
            </a:xfrm>
          </p:grpSpPr>
          <p:sp>
            <p:nvSpPr>
              <p:cNvPr id="12" name="等腰三角形 11"/>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2028559" y="6342960"/>
              <a:ext cx="1041643" cy="515039"/>
              <a:chOff x="4956670" y="4443106"/>
              <a:chExt cx="4884016" cy="2414894"/>
            </a:xfrm>
          </p:grpSpPr>
          <p:sp>
            <p:nvSpPr>
              <p:cNvPr id="15" name="等腰三角形 14"/>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1150357" y="6342960"/>
              <a:ext cx="1041643" cy="515039"/>
              <a:chOff x="4956670" y="4443106"/>
              <a:chExt cx="4884016" cy="2414894"/>
            </a:xfrm>
          </p:grpSpPr>
          <p:sp>
            <p:nvSpPr>
              <p:cNvPr id="18" name="等腰三角形 17"/>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1" name="组合 20"/>
          <p:cNvGrpSpPr/>
          <p:nvPr/>
        </p:nvGrpSpPr>
        <p:grpSpPr>
          <a:xfrm flipH="1">
            <a:off x="742951" y="704136"/>
            <a:ext cx="2247900" cy="534114"/>
            <a:chOff x="2028559" y="4443106"/>
            <a:chExt cx="10163441" cy="2414894"/>
          </a:xfrm>
        </p:grpSpPr>
        <p:grpSp>
          <p:nvGrpSpPr>
            <p:cNvPr id="22" name="组合 21"/>
            <p:cNvGrpSpPr/>
            <p:nvPr/>
          </p:nvGrpSpPr>
          <p:grpSpPr>
            <a:xfrm>
              <a:off x="4956670" y="4443106"/>
              <a:ext cx="4884016" cy="2414894"/>
              <a:chOff x="4956670" y="4443106"/>
              <a:chExt cx="4884016" cy="2414894"/>
            </a:xfrm>
          </p:grpSpPr>
          <p:sp>
            <p:nvSpPr>
              <p:cNvPr id="35" name="等腰三角形 34"/>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3492614" y="5410200"/>
              <a:ext cx="2928111" cy="1447800"/>
              <a:chOff x="4956670" y="4443106"/>
              <a:chExt cx="4884016" cy="2414894"/>
            </a:xfrm>
          </p:grpSpPr>
          <p:sp>
            <p:nvSpPr>
              <p:cNvPr id="33" name="等腰三角形 32"/>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7721714" y="5048250"/>
              <a:ext cx="3660139" cy="1809750"/>
              <a:chOff x="4956670" y="4443106"/>
              <a:chExt cx="4884016" cy="2414894"/>
            </a:xfrm>
          </p:grpSpPr>
          <p:sp>
            <p:nvSpPr>
              <p:cNvPr id="31" name="等腰三角形 30"/>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2028559" y="6342960"/>
              <a:ext cx="1041643" cy="515039"/>
              <a:chOff x="4956670" y="4443106"/>
              <a:chExt cx="4884016" cy="2414894"/>
            </a:xfrm>
          </p:grpSpPr>
          <p:sp>
            <p:nvSpPr>
              <p:cNvPr id="29" name="等腰三角形 28"/>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11150357" y="6342960"/>
              <a:ext cx="1041643" cy="515039"/>
              <a:chOff x="4956670" y="4443106"/>
              <a:chExt cx="4884016" cy="2414894"/>
            </a:xfrm>
          </p:grpSpPr>
          <p:sp>
            <p:nvSpPr>
              <p:cNvPr id="27" name="等腰三角形 26"/>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7" name="TextBox 36">
            <a:extLst>
              <a:ext uri="{FF2B5EF4-FFF2-40B4-BE49-F238E27FC236}">
                <a16:creationId xmlns:a16="http://schemas.microsoft.com/office/drawing/2014/main" id="{FCDB5186-824D-4880-A52B-EFF0A5F226F8}"/>
              </a:ext>
            </a:extLst>
          </p:cNvPr>
          <p:cNvSpPr txBox="1"/>
          <p:nvPr/>
        </p:nvSpPr>
        <p:spPr>
          <a:xfrm>
            <a:off x="4722403" y="1329288"/>
            <a:ext cx="2958559" cy="400110"/>
          </a:xfrm>
          <a:prstGeom prst="rect">
            <a:avLst/>
          </a:prstGeom>
          <a:noFill/>
        </p:spPr>
        <p:txBody>
          <a:bodyPr wrap="square" rtlCol="0">
            <a:spAutoFit/>
          </a:bodyPr>
          <a:lstStyle/>
          <a:p>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Price Skewness</a:t>
            </a:r>
          </a:p>
        </p:txBody>
      </p:sp>
      <p:pic>
        <p:nvPicPr>
          <p:cNvPr id="13314" name="Picture 2" descr="https://lh3.googleusercontent.com/guREAmLtWfWLhuXzZJ3FxPJxXxQfIJv7HKkThI2tMeku6c8dA3jfZ0T6CihnyExhcQfmBtVZ2FlstFxynCChg-cf-hVahQ8rU9VIxMJJ6Pu2g2k-bnpoWbx78ZH2lFyStSNsxpB3lmY">
            <a:extLst>
              <a:ext uri="{FF2B5EF4-FFF2-40B4-BE49-F238E27FC236}">
                <a16:creationId xmlns:a16="http://schemas.microsoft.com/office/drawing/2014/main" id="{10940C53-2D54-4B42-8EEE-3A53A8F0F1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9685" y="1901483"/>
            <a:ext cx="4814455" cy="319520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4AA4AC7-A3EA-4FF7-B09C-1CD6D1537D53}"/>
              </a:ext>
            </a:extLst>
          </p:cNvPr>
          <p:cNvPicPr>
            <a:picLocks noChangeAspect="1"/>
          </p:cNvPicPr>
          <p:nvPr/>
        </p:nvPicPr>
        <p:blipFill>
          <a:blip r:embed="rId3"/>
          <a:stretch>
            <a:fillRect/>
          </a:stretch>
        </p:blipFill>
        <p:spPr>
          <a:xfrm>
            <a:off x="2638426" y="1728447"/>
            <a:ext cx="6276975" cy="247650"/>
          </a:xfrm>
          <a:prstGeom prst="rect">
            <a:avLst/>
          </a:prstGeom>
        </p:spPr>
      </p:pic>
      <p:sp>
        <p:nvSpPr>
          <p:cNvPr id="39" name="TextBox 38">
            <a:extLst>
              <a:ext uri="{FF2B5EF4-FFF2-40B4-BE49-F238E27FC236}">
                <a16:creationId xmlns:a16="http://schemas.microsoft.com/office/drawing/2014/main" id="{5A0457AB-BE1B-4662-BA42-B40A4B509508}"/>
              </a:ext>
            </a:extLst>
          </p:cNvPr>
          <p:cNvSpPr txBox="1"/>
          <p:nvPr/>
        </p:nvSpPr>
        <p:spPr>
          <a:xfrm>
            <a:off x="974423" y="5023501"/>
            <a:ext cx="11843003" cy="142032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Right skewed graph</a:t>
            </a:r>
          </a:p>
          <a:p>
            <a:pPr marL="342900" indent="-342900">
              <a:lnSpc>
                <a:spcPct val="150000"/>
              </a:lnSpc>
              <a:buFont typeface="Arial" panose="020B0604020202020204" pitchFamily="34" charset="0"/>
              <a:buChar char="•"/>
            </a:pPr>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Most observations occur on the low-medium end, but price can reach very high values.</a:t>
            </a:r>
          </a:p>
          <a:p>
            <a:pPr marL="342900" indent="-342900">
              <a:lnSpc>
                <a:spcPct val="150000"/>
              </a:lnSpc>
              <a:buFont typeface="Arial" panose="020B0604020202020204" pitchFamily="34" charset="0"/>
              <a:buChar char="•"/>
            </a:pPr>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Abrupt peaks at common prices such as 200,300,350, etc.</a:t>
            </a:r>
          </a:p>
        </p:txBody>
      </p:sp>
    </p:spTree>
    <p:extLst>
      <p:ext uri="{BB962C8B-B14F-4D97-AF65-F5344CB8AC3E}">
        <p14:creationId xmlns:p14="http://schemas.microsoft.com/office/powerpoint/2010/main" val="3655608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pyright Notice"/>
          <p:cNvSpPr>
            <a:spLocks/>
          </p:cNvSpPr>
          <p:nvPr/>
        </p:nvSpPr>
        <p:spPr bwMode="auto">
          <a:xfrm>
            <a:off x="3966086" y="601770"/>
            <a:ext cx="4259866"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cap="small" dirty="0">
                <a:solidFill>
                  <a:srgbClr val="4D86B3"/>
                </a:solidFill>
                <a:latin typeface="Arial" panose="020B0604020202020204" pitchFamily="34" charset="0"/>
                <a:ea typeface="微软雅黑" panose="020B0503020204020204" pitchFamily="34" charset="-122"/>
                <a:cs typeface="Arial" panose="020B0604020202020204" pitchFamily="34" charset="0"/>
              </a:rPr>
              <a:t>Descriptive Analysis (Cont.)</a:t>
            </a:r>
          </a:p>
        </p:txBody>
      </p:sp>
      <p:cxnSp>
        <p:nvCxnSpPr>
          <p:cNvPr id="4" name="直接连接符 3"/>
          <p:cNvCxnSpPr/>
          <p:nvPr/>
        </p:nvCxnSpPr>
        <p:spPr>
          <a:xfrm>
            <a:off x="590551" y="1238250"/>
            <a:ext cx="11010900" cy="0"/>
          </a:xfrm>
          <a:prstGeom prst="line">
            <a:avLst/>
          </a:prstGeom>
          <a:ln>
            <a:solidFill>
              <a:srgbClr val="113A59"/>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8915401" y="704136"/>
            <a:ext cx="2247900" cy="534114"/>
            <a:chOff x="2028559" y="4443106"/>
            <a:chExt cx="10163441" cy="2414894"/>
          </a:xfrm>
        </p:grpSpPr>
        <p:grpSp>
          <p:nvGrpSpPr>
            <p:cNvPr id="5" name="组合 4"/>
            <p:cNvGrpSpPr/>
            <p:nvPr/>
          </p:nvGrpSpPr>
          <p:grpSpPr>
            <a:xfrm>
              <a:off x="4956670" y="4443106"/>
              <a:ext cx="4884016" cy="2414894"/>
              <a:chOff x="4956670" y="4443106"/>
              <a:chExt cx="4884016" cy="2414894"/>
            </a:xfrm>
          </p:grpSpPr>
          <p:sp>
            <p:nvSpPr>
              <p:cNvPr id="6" name="等腰三角形 5"/>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3492614" y="5410200"/>
              <a:ext cx="2928111" cy="1447800"/>
              <a:chOff x="4956670" y="4443106"/>
              <a:chExt cx="4884016" cy="2414894"/>
            </a:xfrm>
          </p:grpSpPr>
          <p:sp>
            <p:nvSpPr>
              <p:cNvPr id="9" name="等腰三角形 8"/>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7721714" y="5048250"/>
              <a:ext cx="3660139" cy="1809750"/>
              <a:chOff x="4956670" y="4443106"/>
              <a:chExt cx="4884016" cy="2414894"/>
            </a:xfrm>
          </p:grpSpPr>
          <p:sp>
            <p:nvSpPr>
              <p:cNvPr id="12" name="等腰三角形 11"/>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2028559" y="6342960"/>
              <a:ext cx="1041643" cy="515039"/>
              <a:chOff x="4956670" y="4443106"/>
              <a:chExt cx="4884016" cy="2414894"/>
            </a:xfrm>
          </p:grpSpPr>
          <p:sp>
            <p:nvSpPr>
              <p:cNvPr id="15" name="等腰三角形 14"/>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1150357" y="6342960"/>
              <a:ext cx="1041643" cy="515039"/>
              <a:chOff x="4956670" y="4443106"/>
              <a:chExt cx="4884016" cy="2414894"/>
            </a:xfrm>
          </p:grpSpPr>
          <p:sp>
            <p:nvSpPr>
              <p:cNvPr id="18" name="等腰三角形 17"/>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1" name="组合 20"/>
          <p:cNvGrpSpPr/>
          <p:nvPr/>
        </p:nvGrpSpPr>
        <p:grpSpPr>
          <a:xfrm flipH="1">
            <a:off x="742951" y="704136"/>
            <a:ext cx="2247900" cy="534114"/>
            <a:chOff x="2028559" y="4443106"/>
            <a:chExt cx="10163441" cy="2414894"/>
          </a:xfrm>
        </p:grpSpPr>
        <p:grpSp>
          <p:nvGrpSpPr>
            <p:cNvPr id="22" name="组合 21"/>
            <p:cNvGrpSpPr/>
            <p:nvPr/>
          </p:nvGrpSpPr>
          <p:grpSpPr>
            <a:xfrm>
              <a:off x="4956670" y="4443106"/>
              <a:ext cx="4884016" cy="2414894"/>
              <a:chOff x="4956670" y="4443106"/>
              <a:chExt cx="4884016" cy="2414894"/>
            </a:xfrm>
          </p:grpSpPr>
          <p:sp>
            <p:nvSpPr>
              <p:cNvPr id="35" name="等腰三角形 34"/>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3492614" y="5410200"/>
              <a:ext cx="2928111" cy="1447800"/>
              <a:chOff x="4956670" y="4443106"/>
              <a:chExt cx="4884016" cy="2414894"/>
            </a:xfrm>
          </p:grpSpPr>
          <p:sp>
            <p:nvSpPr>
              <p:cNvPr id="33" name="等腰三角形 32"/>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7721714" y="5048250"/>
              <a:ext cx="3660139" cy="1809750"/>
              <a:chOff x="4956670" y="4443106"/>
              <a:chExt cx="4884016" cy="2414894"/>
            </a:xfrm>
          </p:grpSpPr>
          <p:sp>
            <p:nvSpPr>
              <p:cNvPr id="31" name="等腰三角形 30"/>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2028559" y="6342960"/>
              <a:ext cx="1041643" cy="515039"/>
              <a:chOff x="4956670" y="4443106"/>
              <a:chExt cx="4884016" cy="2414894"/>
            </a:xfrm>
          </p:grpSpPr>
          <p:sp>
            <p:nvSpPr>
              <p:cNvPr id="29" name="等腰三角形 28"/>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11150357" y="6342960"/>
              <a:ext cx="1041643" cy="515039"/>
              <a:chOff x="4956670" y="4443106"/>
              <a:chExt cx="4884016" cy="2414894"/>
            </a:xfrm>
          </p:grpSpPr>
          <p:sp>
            <p:nvSpPr>
              <p:cNvPr id="27" name="等腰三角形 26"/>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7" name="TextBox 36">
            <a:extLst>
              <a:ext uri="{FF2B5EF4-FFF2-40B4-BE49-F238E27FC236}">
                <a16:creationId xmlns:a16="http://schemas.microsoft.com/office/drawing/2014/main" id="{FCDB5186-824D-4880-A52B-EFF0A5F226F8}"/>
              </a:ext>
            </a:extLst>
          </p:cNvPr>
          <p:cNvSpPr txBox="1"/>
          <p:nvPr/>
        </p:nvSpPr>
        <p:spPr>
          <a:xfrm>
            <a:off x="4722403" y="1384152"/>
            <a:ext cx="2958559" cy="400110"/>
          </a:xfrm>
          <a:prstGeom prst="rect">
            <a:avLst/>
          </a:prstGeom>
          <a:noFill/>
        </p:spPr>
        <p:txBody>
          <a:bodyPr wrap="square" rtlCol="0">
            <a:spAutoFit/>
          </a:bodyPr>
          <a:lstStyle/>
          <a:p>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Correlation Matrix</a:t>
            </a:r>
          </a:p>
        </p:txBody>
      </p:sp>
      <p:pic>
        <p:nvPicPr>
          <p:cNvPr id="14338" name="Picture 2" descr="https://lh5.googleusercontent.com/IVTUl3gjgnTWmyHowgAhrfIg110r79-8RaICKZsVjGJ04cJtOUD9W5sDHhclGv6h1MqWFHduzsNpZNF1ELK4zAhIVKla-6ex3zvCpFkN2WivVfAndgVUazV8vM2Ol1k2d6J8BRFRiro">
            <a:extLst>
              <a:ext uri="{FF2B5EF4-FFF2-40B4-BE49-F238E27FC236}">
                <a16:creationId xmlns:a16="http://schemas.microsoft.com/office/drawing/2014/main" id="{A277D13D-85F7-4304-8D21-2D72535E63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813561"/>
            <a:ext cx="4763681" cy="4656149"/>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descr="https://lh4.googleusercontent.com/4bOVw_gHpqvKeg-64CTqVQrJkTyYALpt9s9gouHkwdPPfRbzEF-r23llAzV8ffuZauXa9ed7BN1qv0sT4Zzl-XD3R6OMNb9cGPwnqo-13AWSoxxF0UXOJyc1qsUEJGbInVq_lpcWIAY">
            <a:extLst>
              <a:ext uri="{FF2B5EF4-FFF2-40B4-BE49-F238E27FC236}">
                <a16:creationId xmlns:a16="http://schemas.microsoft.com/office/drawing/2014/main" id="{FC928B10-5E54-472D-8A13-A70F274107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4441" y="2077015"/>
            <a:ext cx="462389" cy="439269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B533833-C454-4BFE-9439-CA58676E4564}"/>
              </a:ext>
            </a:extLst>
          </p:cNvPr>
          <p:cNvPicPr>
            <a:picLocks noChangeAspect="1"/>
          </p:cNvPicPr>
          <p:nvPr/>
        </p:nvPicPr>
        <p:blipFill>
          <a:blip r:embed="rId4"/>
          <a:stretch>
            <a:fillRect/>
          </a:stretch>
        </p:blipFill>
        <p:spPr>
          <a:xfrm>
            <a:off x="626145" y="2038975"/>
            <a:ext cx="5308884" cy="1268094"/>
          </a:xfrm>
          <a:prstGeom prst="rect">
            <a:avLst/>
          </a:prstGeom>
        </p:spPr>
      </p:pic>
      <p:sp>
        <p:nvSpPr>
          <p:cNvPr id="40" name="TextBox 39">
            <a:extLst>
              <a:ext uri="{FF2B5EF4-FFF2-40B4-BE49-F238E27FC236}">
                <a16:creationId xmlns:a16="http://schemas.microsoft.com/office/drawing/2014/main" id="{158D7908-4FCD-473B-BE54-C038785524DF}"/>
              </a:ext>
            </a:extLst>
          </p:cNvPr>
          <p:cNvSpPr txBox="1"/>
          <p:nvPr/>
        </p:nvSpPr>
        <p:spPr>
          <a:xfrm>
            <a:off x="590551" y="3810209"/>
            <a:ext cx="5488178" cy="234365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Green-Yellow part indicates high correlation</a:t>
            </a:r>
          </a:p>
          <a:p>
            <a:pPr marL="342900" indent="-342900">
              <a:lnSpc>
                <a:spcPct val="150000"/>
              </a:lnSpc>
              <a:buFont typeface="Arial" panose="020B0604020202020204" pitchFamily="34" charset="0"/>
              <a:buChar char="•"/>
            </a:pPr>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Bedroom, accommodates, bathroom, security deposit, cleaning fee, etc. are variables that highly correlated with price</a:t>
            </a:r>
          </a:p>
          <a:p>
            <a:pPr marL="342900" indent="-342900">
              <a:lnSpc>
                <a:spcPct val="150000"/>
              </a:lnSpc>
              <a:buFont typeface="Arial" panose="020B0604020202020204" pitchFamily="34" charset="0"/>
              <a:buChar char="•"/>
            </a:pPr>
            <a:endPar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2411481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pyright Notice"/>
          <p:cNvSpPr>
            <a:spLocks/>
          </p:cNvSpPr>
          <p:nvPr/>
        </p:nvSpPr>
        <p:spPr bwMode="auto">
          <a:xfrm>
            <a:off x="4594431" y="601770"/>
            <a:ext cx="3003176"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cap="small" dirty="0">
                <a:solidFill>
                  <a:srgbClr val="4D86B3"/>
                </a:solidFill>
                <a:latin typeface="Arial" panose="020B0604020202020204" pitchFamily="34" charset="0"/>
                <a:ea typeface="微软雅黑" panose="020B0503020204020204" pitchFamily="34" charset="-122"/>
                <a:cs typeface="Arial" panose="020B0604020202020204" pitchFamily="34" charset="0"/>
              </a:rPr>
              <a:t>Predictive Analysis</a:t>
            </a:r>
          </a:p>
        </p:txBody>
      </p:sp>
      <p:cxnSp>
        <p:nvCxnSpPr>
          <p:cNvPr id="4" name="直接连接符 3"/>
          <p:cNvCxnSpPr/>
          <p:nvPr/>
        </p:nvCxnSpPr>
        <p:spPr>
          <a:xfrm>
            <a:off x="590551" y="1238250"/>
            <a:ext cx="11010900" cy="0"/>
          </a:xfrm>
          <a:prstGeom prst="line">
            <a:avLst/>
          </a:prstGeom>
          <a:ln>
            <a:solidFill>
              <a:srgbClr val="113A59"/>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8915401" y="704136"/>
            <a:ext cx="2247900" cy="534114"/>
            <a:chOff x="2028559" y="4443106"/>
            <a:chExt cx="10163441" cy="2414894"/>
          </a:xfrm>
        </p:grpSpPr>
        <p:grpSp>
          <p:nvGrpSpPr>
            <p:cNvPr id="5" name="组合 4"/>
            <p:cNvGrpSpPr/>
            <p:nvPr/>
          </p:nvGrpSpPr>
          <p:grpSpPr>
            <a:xfrm>
              <a:off x="4956670" y="4443106"/>
              <a:ext cx="4884016" cy="2414894"/>
              <a:chOff x="4956670" y="4443106"/>
              <a:chExt cx="4884016" cy="2414894"/>
            </a:xfrm>
          </p:grpSpPr>
          <p:sp>
            <p:nvSpPr>
              <p:cNvPr id="6" name="等腰三角形 5"/>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3492614" y="5410200"/>
              <a:ext cx="2928111" cy="1447800"/>
              <a:chOff x="4956670" y="4443106"/>
              <a:chExt cx="4884016" cy="2414894"/>
            </a:xfrm>
          </p:grpSpPr>
          <p:sp>
            <p:nvSpPr>
              <p:cNvPr id="9" name="等腰三角形 8"/>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7721714" y="5048250"/>
              <a:ext cx="3660139" cy="1809750"/>
              <a:chOff x="4956670" y="4443106"/>
              <a:chExt cx="4884016" cy="2414894"/>
            </a:xfrm>
          </p:grpSpPr>
          <p:sp>
            <p:nvSpPr>
              <p:cNvPr id="12" name="等腰三角形 11"/>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2028559" y="6342960"/>
              <a:ext cx="1041643" cy="515039"/>
              <a:chOff x="4956670" y="4443106"/>
              <a:chExt cx="4884016" cy="2414894"/>
            </a:xfrm>
          </p:grpSpPr>
          <p:sp>
            <p:nvSpPr>
              <p:cNvPr id="15" name="等腰三角形 14"/>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1150357" y="6342960"/>
              <a:ext cx="1041643" cy="515039"/>
              <a:chOff x="4956670" y="4443106"/>
              <a:chExt cx="4884016" cy="2414894"/>
            </a:xfrm>
          </p:grpSpPr>
          <p:sp>
            <p:nvSpPr>
              <p:cNvPr id="18" name="等腰三角形 17"/>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1" name="组合 20"/>
          <p:cNvGrpSpPr/>
          <p:nvPr/>
        </p:nvGrpSpPr>
        <p:grpSpPr>
          <a:xfrm flipH="1">
            <a:off x="742951" y="704136"/>
            <a:ext cx="2247900" cy="534114"/>
            <a:chOff x="2028559" y="4443106"/>
            <a:chExt cx="10163441" cy="2414894"/>
          </a:xfrm>
        </p:grpSpPr>
        <p:grpSp>
          <p:nvGrpSpPr>
            <p:cNvPr id="22" name="组合 21"/>
            <p:cNvGrpSpPr/>
            <p:nvPr/>
          </p:nvGrpSpPr>
          <p:grpSpPr>
            <a:xfrm>
              <a:off x="4956670" y="4443106"/>
              <a:ext cx="4884016" cy="2414894"/>
              <a:chOff x="4956670" y="4443106"/>
              <a:chExt cx="4884016" cy="2414894"/>
            </a:xfrm>
          </p:grpSpPr>
          <p:sp>
            <p:nvSpPr>
              <p:cNvPr id="35" name="等腰三角形 34"/>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3492614" y="5410200"/>
              <a:ext cx="2928111" cy="1447800"/>
              <a:chOff x="4956670" y="4443106"/>
              <a:chExt cx="4884016" cy="2414894"/>
            </a:xfrm>
          </p:grpSpPr>
          <p:sp>
            <p:nvSpPr>
              <p:cNvPr id="33" name="等腰三角形 32"/>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7721714" y="5048250"/>
              <a:ext cx="3660139" cy="1809750"/>
              <a:chOff x="4956670" y="4443106"/>
              <a:chExt cx="4884016" cy="2414894"/>
            </a:xfrm>
          </p:grpSpPr>
          <p:sp>
            <p:nvSpPr>
              <p:cNvPr id="31" name="等腰三角形 30"/>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2028559" y="6342960"/>
              <a:ext cx="1041643" cy="515039"/>
              <a:chOff x="4956670" y="4443106"/>
              <a:chExt cx="4884016" cy="2414894"/>
            </a:xfrm>
          </p:grpSpPr>
          <p:sp>
            <p:nvSpPr>
              <p:cNvPr id="29" name="等腰三角形 28"/>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11150357" y="6342960"/>
              <a:ext cx="1041643" cy="515039"/>
              <a:chOff x="4956670" y="4443106"/>
              <a:chExt cx="4884016" cy="2414894"/>
            </a:xfrm>
          </p:grpSpPr>
          <p:sp>
            <p:nvSpPr>
              <p:cNvPr id="27" name="等腰三角形 26"/>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86" name="文本框 83">
            <a:extLst>
              <a:ext uri="{FF2B5EF4-FFF2-40B4-BE49-F238E27FC236}">
                <a16:creationId xmlns:a16="http://schemas.microsoft.com/office/drawing/2014/main" id="{FB40C12E-A7C9-45AF-94F8-E6A58DB370F7}"/>
              </a:ext>
            </a:extLst>
          </p:cNvPr>
          <p:cNvSpPr txBox="1"/>
          <p:nvPr/>
        </p:nvSpPr>
        <p:spPr>
          <a:xfrm>
            <a:off x="5030634" y="2165612"/>
            <a:ext cx="1561646" cy="830997"/>
          </a:xfrm>
          <a:prstGeom prst="rect">
            <a:avLst/>
          </a:prstGeom>
          <a:noFill/>
        </p:spPr>
        <p:txBody>
          <a:bodyPr wrap="none" rtlCol="0">
            <a:spAutoFit/>
          </a:bodyPr>
          <a:lstStyle/>
          <a:p>
            <a:r>
              <a:rPr lang="en-US" altLang="zh-CN" sz="2400" b="1" cap="small" dirty="0">
                <a:solidFill>
                  <a:srgbClr val="4D86B3"/>
                </a:solidFill>
                <a:latin typeface="Arial" panose="020B0604020202020204" pitchFamily="34" charset="0"/>
                <a:ea typeface="微软雅黑" panose="020B0503020204020204" pitchFamily="34" charset="-122"/>
                <a:cs typeface="Arial" panose="020B0604020202020204" pitchFamily="34" charset="0"/>
              </a:rPr>
              <a:t>Price</a:t>
            </a:r>
          </a:p>
          <a:p>
            <a:pPr algn="ctr"/>
            <a:r>
              <a:rPr lang="en-US" altLang="zh-CN" sz="2400" b="1" cap="small" dirty="0">
                <a:solidFill>
                  <a:srgbClr val="4D86B3"/>
                </a:solidFill>
                <a:latin typeface="Arial" panose="020B0604020202020204" pitchFamily="34" charset="0"/>
                <a:ea typeface="微软雅黑" panose="020B0503020204020204" pitchFamily="34" charset="-122"/>
                <a:cs typeface="Arial" panose="020B0604020202020204" pitchFamily="34" charset="0"/>
              </a:rPr>
              <a:t>Modeling</a:t>
            </a:r>
            <a:endParaRPr lang="zh-CN" altLang="en-US" sz="2400" b="1" cap="small" dirty="0">
              <a:solidFill>
                <a:srgbClr val="4D86B3"/>
              </a:solidFill>
              <a:latin typeface="Arial" panose="020B0604020202020204" pitchFamily="34" charset="0"/>
              <a:ea typeface="微软雅黑" panose="020B0503020204020204" pitchFamily="34" charset="-122"/>
              <a:cs typeface="Arial" panose="020B0604020202020204" pitchFamily="34" charset="0"/>
            </a:endParaRPr>
          </a:p>
        </p:txBody>
      </p:sp>
      <p:pic>
        <p:nvPicPr>
          <p:cNvPr id="89" name="Picture 88">
            <a:extLst>
              <a:ext uri="{FF2B5EF4-FFF2-40B4-BE49-F238E27FC236}">
                <a16:creationId xmlns:a16="http://schemas.microsoft.com/office/drawing/2014/main" id="{658D59E2-C90C-4D70-8E70-EC27CA9DBE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1805" y="3090131"/>
            <a:ext cx="894339" cy="894339"/>
          </a:xfrm>
          <a:prstGeom prst="rect">
            <a:avLst/>
          </a:prstGeom>
        </p:spPr>
      </p:pic>
      <p:sp>
        <p:nvSpPr>
          <p:cNvPr id="91" name="Rectangle 90">
            <a:extLst>
              <a:ext uri="{FF2B5EF4-FFF2-40B4-BE49-F238E27FC236}">
                <a16:creationId xmlns:a16="http://schemas.microsoft.com/office/drawing/2014/main" id="{153104BE-C7CF-4CB4-A5E3-BAED5ADEDD0E}"/>
              </a:ext>
            </a:extLst>
          </p:cNvPr>
          <p:cNvSpPr/>
          <p:nvPr/>
        </p:nvSpPr>
        <p:spPr>
          <a:xfrm>
            <a:off x="2341366" y="2152649"/>
            <a:ext cx="1774845" cy="369332"/>
          </a:xfrm>
          <a:prstGeom prst="rect">
            <a:avLst/>
          </a:prstGeom>
        </p:spPr>
        <p:txBody>
          <a:bodyPr wrap="none">
            <a:spAutoFit/>
          </a:bodyPr>
          <a:lstStyle/>
          <a:p>
            <a:r>
              <a:rPr lang="en-US" dirty="0">
                <a:solidFill>
                  <a:srgbClr val="4D86B3"/>
                </a:solidFill>
                <a:latin typeface="Arial" panose="020B0604020202020204" pitchFamily="34" charset="0"/>
                <a:cs typeface="Arial" panose="020B0604020202020204" pitchFamily="34" charset="0"/>
              </a:rPr>
              <a:t>Accommodates</a:t>
            </a:r>
            <a:endParaRPr lang="en-US" dirty="0"/>
          </a:p>
        </p:txBody>
      </p:sp>
      <p:sp>
        <p:nvSpPr>
          <p:cNvPr id="92" name="Rectangle 91">
            <a:extLst>
              <a:ext uri="{FF2B5EF4-FFF2-40B4-BE49-F238E27FC236}">
                <a16:creationId xmlns:a16="http://schemas.microsoft.com/office/drawing/2014/main" id="{EEA0BFB2-4C1C-4667-862A-BC69BBB04FB2}"/>
              </a:ext>
            </a:extLst>
          </p:cNvPr>
          <p:cNvSpPr/>
          <p:nvPr/>
        </p:nvSpPr>
        <p:spPr>
          <a:xfrm>
            <a:off x="1267771" y="2873490"/>
            <a:ext cx="2377574" cy="369332"/>
          </a:xfrm>
          <a:prstGeom prst="rect">
            <a:avLst/>
          </a:prstGeom>
        </p:spPr>
        <p:txBody>
          <a:bodyPr wrap="none">
            <a:spAutoFit/>
          </a:bodyPr>
          <a:lstStyle/>
          <a:p>
            <a:r>
              <a:rPr lang="en-US" dirty="0">
                <a:solidFill>
                  <a:srgbClr val="4D86B3"/>
                </a:solidFill>
                <a:latin typeface="Arial" panose="020B0604020202020204" pitchFamily="34" charset="0"/>
                <a:cs typeface="Arial" panose="020B0604020202020204" pitchFamily="34" charset="0"/>
              </a:rPr>
              <a:t>Number of Bedrooms</a:t>
            </a:r>
          </a:p>
        </p:txBody>
      </p:sp>
      <p:sp>
        <p:nvSpPr>
          <p:cNvPr id="93" name="Rectangle 92">
            <a:extLst>
              <a:ext uri="{FF2B5EF4-FFF2-40B4-BE49-F238E27FC236}">
                <a16:creationId xmlns:a16="http://schemas.microsoft.com/office/drawing/2014/main" id="{E7F82380-F480-476F-8AE5-CE078BCAFD0B}"/>
              </a:ext>
            </a:extLst>
          </p:cNvPr>
          <p:cNvSpPr/>
          <p:nvPr/>
        </p:nvSpPr>
        <p:spPr>
          <a:xfrm>
            <a:off x="802658" y="3594331"/>
            <a:ext cx="1595309" cy="369332"/>
          </a:xfrm>
          <a:prstGeom prst="rect">
            <a:avLst/>
          </a:prstGeom>
        </p:spPr>
        <p:txBody>
          <a:bodyPr wrap="none">
            <a:spAutoFit/>
          </a:bodyPr>
          <a:lstStyle/>
          <a:p>
            <a:r>
              <a:rPr lang="en-US" dirty="0">
                <a:solidFill>
                  <a:srgbClr val="4D86B3"/>
                </a:solidFill>
                <a:latin typeface="Arial" panose="020B0604020202020204" pitchFamily="34" charset="0"/>
                <a:cs typeface="Arial" panose="020B0604020202020204" pitchFamily="34" charset="0"/>
              </a:rPr>
              <a:t>Cleaning fees</a:t>
            </a:r>
          </a:p>
        </p:txBody>
      </p:sp>
      <p:sp>
        <p:nvSpPr>
          <p:cNvPr id="94" name="Rectangle 93">
            <a:extLst>
              <a:ext uri="{FF2B5EF4-FFF2-40B4-BE49-F238E27FC236}">
                <a16:creationId xmlns:a16="http://schemas.microsoft.com/office/drawing/2014/main" id="{B4CAD3AE-9BB7-4FDC-B84B-D6E790EE6E8F}"/>
              </a:ext>
            </a:extLst>
          </p:cNvPr>
          <p:cNvSpPr/>
          <p:nvPr/>
        </p:nvSpPr>
        <p:spPr>
          <a:xfrm>
            <a:off x="1710658" y="4315171"/>
            <a:ext cx="1813317" cy="369332"/>
          </a:xfrm>
          <a:prstGeom prst="rect">
            <a:avLst/>
          </a:prstGeom>
        </p:spPr>
        <p:txBody>
          <a:bodyPr wrap="none">
            <a:spAutoFit/>
          </a:bodyPr>
          <a:lstStyle/>
          <a:p>
            <a:r>
              <a:rPr lang="en-US" dirty="0">
                <a:solidFill>
                  <a:srgbClr val="4D86B3"/>
                </a:solidFill>
                <a:latin typeface="Arial" panose="020B0604020202020204" pitchFamily="34" charset="0"/>
                <a:cs typeface="Arial" panose="020B0604020202020204" pitchFamily="34" charset="0"/>
              </a:rPr>
              <a:t>Entire home/apt</a:t>
            </a:r>
          </a:p>
        </p:txBody>
      </p:sp>
      <p:sp>
        <p:nvSpPr>
          <p:cNvPr id="95" name="Rectangle 94">
            <a:extLst>
              <a:ext uri="{FF2B5EF4-FFF2-40B4-BE49-F238E27FC236}">
                <a16:creationId xmlns:a16="http://schemas.microsoft.com/office/drawing/2014/main" id="{29D9D6C1-EADB-4F43-84C0-9C0E85DA224B}"/>
              </a:ext>
            </a:extLst>
          </p:cNvPr>
          <p:cNvSpPr/>
          <p:nvPr/>
        </p:nvSpPr>
        <p:spPr>
          <a:xfrm>
            <a:off x="2397967" y="5036011"/>
            <a:ext cx="1762021" cy="369332"/>
          </a:xfrm>
          <a:prstGeom prst="rect">
            <a:avLst/>
          </a:prstGeom>
        </p:spPr>
        <p:txBody>
          <a:bodyPr wrap="none">
            <a:spAutoFit/>
          </a:bodyPr>
          <a:lstStyle/>
          <a:p>
            <a:r>
              <a:rPr lang="en-US" dirty="0">
                <a:solidFill>
                  <a:srgbClr val="4D86B3"/>
                </a:solidFill>
                <a:latin typeface="Arial" panose="020B0604020202020204" pitchFamily="34" charset="0"/>
                <a:cs typeface="Arial" panose="020B0604020202020204" pitchFamily="34" charset="0"/>
              </a:rPr>
              <a:t>Air conditioning</a:t>
            </a:r>
          </a:p>
        </p:txBody>
      </p:sp>
      <p:sp>
        <p:nvSpPr>
          <p:cNvPr id="96" name="Rectangle 95">
            <a:extLst>
              <a:ext uri="{FF2B5EF4-FFF2-40B4-BE49-F238E27FC236}">
                <a16:creationId xmlns:a16="http://schemas.microsoft.com/office/drawing/2014/main" id="{BF793775-19BC-41B3-B92E-D087F0781E2F}"/>
              </a:ext>
            </a:extLst>
          </p:cNvPr>
          <p:cNvSpPr/>
          <p:nvPr/>
        </p:nvSpPr>
        <p:spPr>
          <a:xfrm>
            <a:off x="7151244" y="2064472"/>
            <a:ext cx="1300356" cy="369332"/>
          </a:xfrm>
          <a:prstGeom prst="rect">
            <a:avLst/>
          </a:prstGeom>
        </p:spPr>
        <p:txBody>
          <a:bodyPr wrap="none">
            <a:spAutoFit/>
          </a:bodyPr>
          <a:lstStyle/>
          <a:p>
            <a:r>
              <a:rPr lang="en-US" dirty="0">
                <a:solidFill>
                  <a:srgbClr val="4D86B3"/>
                </a:solidFill>
                <a:latin typeface="Arial" panose="020B0604020202020204" pitchFamily="34" charset="0"/>
                <a:cs typeface="Arial" panose="020B0604020202020204" pitchFamily="34" charset="0"/>
              </a:rPr>
              <a:t>Bathrooms</a:t>
            </a:r>
          </a:p>
        </p:txBody>
      </p:sp>
      <p:sp>
        <p:nvSpPr>
          <p:cNvPr id="97" name="Rectangle 96">
            <a:extLst>
              <a:ext uri="{FF2B5EF4-FFF2-40B4-BE49-F238E27FC236}">
                <a16:creationId xmlns:a16="http://schemas.microsoft.com/office/drawing/2014/main" id="{374ADD8A-3402-49BE-ABCF-90976726279F}"/>
              </a:ext>
            </a:extLst>
          </p:cNvPr>
          <p:cNvSpPr/>
          <p:nvPr/>
        </p:nvSpPr>
        <p:spPr>
          <a:xfrm>
            <a:off x="8384758" y="3455831"/>
            <a:ext cx="3031920" cy="646331"/>
          </a:xfrm>
          <a:prstGeom prst="rect">
            <a:avLst/>
          </a:prstGeom>
        </p:spPr>
        <p:txBody>
          <a:bodyPr wrap="none">
            <a:spAutoFit/>
          </a:bodyPr>
          <a:lstStyle/>
          <a:p>
            <a:r>
              <a:rPr lang="en-US" dirty="0">
                <a:solidFill>
                  <a:srgbClr val="4D86B3"/>
                </a:solidFill>
                <a:latin typeface="Arial" panose="020B0604020202020204" pitchFamily="34" charset="0"/>
                <a:cs typeface="Arial" panose="020B0604020202020204" pitchFamily="34" charset="0"/>
              </a:rPr>
              <a:t>Amenities </a:t>
            </a:r>
          </a:p>
          <a:p>
            <a:r>
              <a:rPr lang="en-US" dirty="0">
                <a:solidFill>
                  <a:srgbClr val="4D86B3"/>
                </a:solidFill>
                <a:latin typeface="Arial" panose="020B0604020202020204" pitchFamily="34" charset="0"/>
                <a:cs typeface="Arial" panose="020B0604020202020204" pitchFamily="34" charset="0"/>
              </a:rPr>
              <a:t>(e.g. TV, Family/kid friendly)</a:t>
            </a:r>
          </a:p>
        </p:txBody>
      </p:sp>
      <p:sp>
        <p:nvSpPr>
          <p:cNvPr id="98" name="Rectangle 97">
            <a:extLst>
              <a:ext uri="{FF2B5EF4-FFF2-40B4-BE49-F238E27FC236}">
                <a16:creationId xmlns:a16="http://schemas.microsoft.com/office/drawing/2014/main" id="{9903FF04-6460-4A9D-A374-7F2A2E5B42D0}"/>
              </a:ext>
            </a:extLst>
          </p:cNvPr>
          <p:cNvSpPr/>
          <p:nvPr/>
        </p:nvSpPr>
        <p:spPr>
          <a:xfrm>
            <a:off x="7801422" y="2829401"/>
            <a:ext cx="1826141" cy="369332"/>
          </a:xfrm>
          <a:prstGeom prst="rect">
            <a:avLst/>
          </a:prstGeom>
        </p:spPr>
        <p:txBody>
          <a:bodyPr wrap="none">
            <a:spAutoFit/>
          </a:bodyPr>
          <a:lstStyle/>
          <a:p>
            <a:r>
              <a:rPr lang="en-US" dirty="0">
                <a:solidFill>
                  <a:srgbClr val="4D86B3"/>
                </a:solidFill>
                <a:latin typeface="Arial" panose="020B0604020202020204" pitchFamily="34" charset="0"/>
                <a:cs typeface="Arial" panose="020B0604020202020204" pitchFamily="34" charset="0"/>
              </a:rPr>
              <a:t>Security deposit</a:t>
            </a:r>
          </a:p>
        </p:txBody>
      </p:sp>
      <p:sp>
        <p:nvSpPr>
          <p:cNvPr id="99" name="Rectangle 98">
            <a:extLst>
              <a:ext uri="{FF2B5EF4-FFF2-40B4-BE49-F238E27FC236}">
                <a16:creationId xmlns:a16="http://schemas.microsoft.com/office/drawing/2014/main" id="{A79E42CE-C2E4-474B-9BC7-860FFEFC6FA7}"/>
              </a:ext>
            </a:extLst>
          </p:cNvPr>
          <p:cNvSpPr/>
          <p:nvPr/>
        </p:nvSpPr>
        <p:spPr>
          <a:xfrm>
            <a:off x="7280727" y="4359260"/>
            <a:ext cx="2710999" cy="369332"/>
          </a:xfrm>
          <a:prstGeom prst="rect">
            <a:avLst/>
          </a:prstGeom>
        </p:spPr>
        <p:txBody>
          <a:bodyPr wrap="none">
            <a:spAutoFit/>
          </a:bodyPr>
          <a:lstStyle/>
          <a:p>
            <a:r>
              <a:rPr lang="en-US" dirty="0">
                <a:solidFill>
                  <a:srgbClr val="4D86B3"/>
                </a:solidFill>
                <a:latin typeface="Arial" panose="020B0604020202020204" pitchFamily="34" charset="0"/>
                <a:cs typeface="Arial" panose="020B0604020202020204" pitchFamily="34" charset="0"/>
              </a:rPr>
              <a:t>Distance from downtown</a:t>
            </a:r>
          </a:p>
        </p:txBody>
      </p:sp>
      <p:sp>
        <p:nvSpPr>
          <p:cNvPr id="100" name="Rectangle 99">
            <a:extLst>
              <a:ext uri="{FF2B5EF4-FFF2-40B4-BE49-F238E27FC236}">
                <a16:creationId xmlns:a16="http://schemas.microsoft.com/office/drawing/2014/main" id="{E2F4CA3B-FAE6-4EE1-B98B-7A0AA225DBF9}"/>
              </a:ext>
            </a:extLst>
          </p:cNvPr>
          <p:cNvSpPr/>
          <p:nvPr/>
        </p:nvSpPr>
        <p:spPr>
          <a:xfrm>
            <a:off x="6574922" y="5124190"/>
            <a:ext cx="1492716" cy="369332"/>
          </a:xfrm>
          <a:prstGeom prst="rect">
            <a:avLst/>
          </a:prstGeom>
        </p:spPr>
        <p:txBody>
          <a:bodyPr wrap="none">
            <a:spAutoFit/>
          </a:bodyPr>
          <a:lstStyle/>
          <a:p>
            <a:r>
              <a:rPr lang="en-US" dirty="0">
                <a:solidFill>
                  <a:srgbClr val="4D86B3"/>
                </a:solidFill>
                <a:latin typeface="Arial" panose="020B0604020202020204" pitchFamily="34" charset="0"/>
                <a:cs typeface="Arial" panose="020B0604020202020204" pitchFamily="34" charset="0"/>
              </a:rPr>
              <a:t>Private room</a:t>
            </a:r>
          </a:p>
        </p:txBody>
      </p:sp>
      <p:pic>
        <p:nvPicPr>
          <p:cNvPr id="104" name="Picture 103">
            <a:extLst>
              <a:ext uri="{FF2B5EF4-FFF2-40B4-BE49-F238E27FC236}">
                <a16:creationId xmlns:a16="http://schemas.microsoft.com/office/drawing/2014/main" id="{A951877E-F736-4C24-B284-E7395E7ECA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15051" y="3602624"/>
            <a:ext cx="352744" cy="352744"/>
          </a:xfrm>
          <a:prstGeom prst="rect">
            <a:avLst/>
          </a:prstGeom>
        </p:spPr>
      </p:pic>
      <p:pic>
        <p:nvPicPr>
          <p:cNvPr id="106" name="Picture 105">
            <a:extLst>
              <a:ext uri="{FF2B5EF4-FFF2-40B4-BE49-F238E27FC236}">
                <a16:creationId xmlns:a16="http://schemas.microsoft.com/office/drawing/2014/main" id="{14913458-EF24-4B45-BA2E-CF02A0C854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76735" y="2772666"/>
            <a:ext cx="408554" cy="408554"/>
          </a:xfrm>
          <a:prstGeom prst="rect">
            <a:avLst/>
          </a:prstGeom>
        </p:spPr>
      </p:pic>
      <p:pic>
        <p:nvPicPr>
          <p:cNvPr id="108" name="Picture 107">
            <a:extLst>
              <a:ext uri="{FF2B5EF4-FFF2-40B4-BE49-F238E27FC236}">
                <a16:creationId xmlns:a16="http://schemas.microsoft.com/office/drawing/2014/main" id="{B9869B82-641C-4117-89B5-49968A5569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28805" y="2079001"/>
            <a:ext cx="369332" cy="337290"/>
          </a:xfrm>
          <a:prstGeom prst="rect">
            <a:avLst/>
          </a:prstGeom>
        </p:spPr>
      </p:pic>
      <p:pic>
        <p:nvPicPr>
          <p:cNvPr id="110" name="Picture 109">
            <a:extLst>
              <a:ext uri="{FF2B5EF4-FFF2-40B4-BE49-F238E27FC236}">
                <a16:creationId xmlns:a16="http://schemas.microsoft.com/office/drawing/2014/main" id="{C28A9F3E-FB92-4A8E-866B-59D8A6C477A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6211" y="5043626"/>
            <a:ext cx="354101" cy="354101"/>
          </a:xfrm>
          <a:prstGeom prst="rect">
            <a:avLst/>
          </a:prstGeom>
        </p:spPr>
      </p:pic>
      <p:pic>
        <p:nvPicPr>
          <p:cNvPr id="112" name="Picture 111">
            <a:extLst>
              <a:ext uri="{FF2B5EF4-FFF2-40B4-BE49-F238E27FC236}">
                <a16:creationId xmlns:a16="http://schemas.microsoft.com/office/drawing/2014/main" id="{2426B85B-5460-4BA4-9DD5-90FF5B7B716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80613" y="4359260"/>
            <a:ext cx="329464" cy="270052"/>
          </a:xfrm>
          <a:prstGeom prst="rect">
            <a:avLst/>
          </a:prstGeom>
        </p:spPr>
      </p:pic>
      <p:pic>
        <p:nvPicPr>
          <p:cNvPr id="114" name="Picture 113">
            <a:extLst>
              <a:ext uri="{FF2B5EF4-FFF2-40B4-BE49-F238E27FC236}">
                <a16:creationId xmlns:a16="http://schemas.microsoft.com/office/drawing/2014/main" id="{422D62E0-46DA-4145-BAAD-4F32FAAB589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91300" y="3546807"/>
            <a:ext cx="437663" cy="437663"/>
          </a:xfrm>
          <a:prstGeom prst="rect">
            <a:avLst/>
          </a:prstGeom>
        </p:spPr>
      </p:pic>
      <p:pic>
        <p:nvPicPr>
          <p:cNvPr id="116" name="Picture 115">
            <a:extLst>
              <a:ext uri="{FF2B5EF4-FFF2-40B4-BE49-F238E27FC236}">
                <a16:creationId xmlns:a16="http://schemas.microsoft.com/office/drawing/2014/main" id="{334DA9AF-5ACD-42C6-88F6-911415BC445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45345" y="2917882"/>
            <a:ext cx="280547" cy="280547"/>
          </a:xfrm>
          <a:prstGeom prst="rect">
            <a:avLst/>
          </a:prstGeom>
        </p:spPr>
      </p:pic>
      <p:pic>
        <p:nvPicPr>
          <p:cNvPr id="118" name="Picture 117">
            <a:extLst>
              <a:ext uri="{FF2B5EF4-FFF2-40B4-BE49-F238E27FC236}">
                <a16:creationId xmlns:a16="http://schemas.microsoft.com/office/drawing/2014/main" id="{CFE13E88-EBFF-4710-A741-DB49E4C638D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69318" y="2125934"/>
            <a:ext cx="369332" cy="369332"/>
          </a:xfrm>
          <a:prstGeom prst="rect">
            <a:avLst/>
          </a:prstGeom>
        </p:spPr>
      </p:pic>
      <p:pic>
        <p:nvPicPr>
          <p:cNvPr id="120" name="Picture 119">
            <a:extLst>
              <a:ext uri="{FF2B5EF4-FFF2-40B4-BE49-F238E27FC236}">
                <a16:creationId xmlns:a16="http://schemas.microsoft.com/office/drawing/2014/main" id="{374C4561-9300-4D86-824C-8E9583C1B50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66701" y="5124190"/>
            <a:ext cx="310324" cy="310324"/>
          </a:xfrm>
          <a:prstGeom prst="rect">
            <a:avLst/>
          </a:prstGeom>
        </p:spPr>
      </p:pic>
      <p:pic>
        <p:nvPicPr>
          <p:cNvPr id="122" name="Picture 121">
            <a:extLst>
              <a:ext uri="{FF2B5EF4-FFF2-40B4-BE49-F238E27FC236}">
                <a16:creationId xmlns:a16="http://schemas.microsoft.com/office/drawing/2014/main" id="{FB306378-1336-4DAB-B4A2-D6E5C0C4B06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043056" y="4381500"/>
            <a:ext cx="263213" cy="263213"/>
          </a:xfrm>
          <a:prstGeom prst="rect">
            <a:avLst/>
          </a:prstGeom>
        </p:spPr>
      </p:pic>
      <p:cxnSp>
        <p:nvCxnSpPr>
          <p:cNvPr id="124" name="Straight Arrow Connector 123">
            <a:extLst>
              <a:ext uri="{FF2B5EF4-FFF2-40B4-BE49-F238E27FC236}">
                <a16:creationId xmlns:a16="http://schemas.microsoft.com/office/drawing/2014/main" id="{5A529788-F7CD-4E1F-AFEC-4FD77076985B}"/>
              </a:ext>
            </a:extLst>
          </p:cNvPr>
          <p:cNvCxnSpPr>
            <a:cxnSpLocks/>
          </p:cNvCxnSpPr>
          <p:nvPr/>
        </p:nvCxnSpPr>
        <p:spPr>
          <a:xfrm>
            <a:off x="4438650" y="2495266"/>
            <a:ext cx="871973" cy="703163"/>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074B9C6D-F868-4F77-8276-EB52CDC6FC11}"/>
              </a:ext>
            </a:extLst>
          </p:cNvPr>
          <p:cNvCxnSpPr>
            <a:cxnSpLocks/>
          </p:cNvCxnSpPr>
          <p:nvPr/>
        </p:nvCxnSpPr>
        <p:spPr>
          <a:xfrm>
            <a:off x="4041997" y="3181220"/>
            <a:ext cx="1121256" cy="22844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5A98E28E-9D2C-4BE9-BC75-56CCCB16C60D}"/>
              </a:ext>
            </a:extLst>
          </p:cNvPr>
          <p:cNvCxnSpPr>
            <a:cxnSpLocks/>
          </p:cNvCxnSpPr>
          <p:nvPr/>
        </p:nvCxnSpPr>
        <p:spPr>
          <a:xfrm flipV="1">
            <a:off x="2961646" y="3701877"/>
            <a:ext cx="2201607" cy="15579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8F380616-E54A-462A-ABCC-08F150626D4D}"/>
              </a:ext>
            </a:extLst>
          </p:cNvPr>
          <p:cNvCxnSpPr>
            <a:cxnSpLocks/>
          </p:cNvCxnSpPr>
          <p:nvPr/>
        </p:nvCxnSpPr>
        <p:spPr>
          <a:xfrm flipV="1">
            <a:off x="3905250" y="3943350"/>
            <a:ext cx="1276350" cy="56197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BDC8E2D1-E6BA-4FE0-B82F-8C12A312D1DA}"/>
              </a:ext>
            </a:extLst>
          </p:cNvPr>
          <p:cNvCxnSpPr>
            <a:cxnSpLocks/>
          </p:cNvCxnSpPr>
          <p:nvPr/>
        </p:nvCxnSpPr>
        <p:spPr>
          <a:xfrm flipV="1">
            <a:off x="4449713" y="4068903"/>
            <a:ext cx="839749" cy="101616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FB2269F8-5ADE-41FB-81F3-916C69C88F08}"/>
              </a:ext>
            </a:extLst>
          </p:cNvPr>
          <p:cNvCxnSpPr>
            <a:cxnSpLocks/>
          </p:cNvCxnSpPr>
          <p:nvPr/>
        </p:nvCxnSpPr>
        <p:spPr>
          <a:xfrm flipH="1" flipV="1">
            <a:off x="6118305" y="3984470"/>
            <a:ext cx="378679" cy="110252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73C8B6E0-B68F-45E5-BA9D-0C083961ACE6}"/>
              </a:ext>
            </a:extLst>
          </p:cNvPr>
          <p:cNvCxnSpPr>
            <a:cxnSpLocks/>
          </p:cNvCxnSpPr>
          <p:nvPr/>
        </p:nvCxnSpPr>
        <p:spPr>
          <a:xfrm flipH="1" flipV="1">
            <a:off x="6153151" y="3857626"/>
            <a:ext cx="855059" cy="52387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34984DF2-1A7D-42EA-913A-B300EC65759D}"/>
              </a:ext>
            </a:extLst>
          </p:cNvPr>
          <p:cNvCxnSpPr>
            <a:cxnSpLocks/>
          </p:cNvCxnSpPr>
          <p:nvPr/>
        </p:nvCxnSpPr>
        <p:spPr>
          <a:xfrm flipH="1" flipV="1">
            <a:off x="6247844" y="3667110"/>
            <a:ext cx="1725126" cy="13348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ABB93DD6-1E5C-48DD-8DC0-8B6EE1715823}"/>
              </a:ext>
            </a:extLst>
          </p:cNvPr>
          <p:cNvCxnSpPr>
            <a:cxnSpLocks/>
          </p:cNvCxnSpPr>
          <p:nvPr/>
        </p:nvCxnSpPr>
        <p:spPr>
          <a:xfrm flipH="1">
            <a:off x="6247844" y="3012324"/>
            <a:ext cx="1198410" cy="44350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A5DA1223-3DD5-4687-8C2A-C219CA0999BC}"/>
              </a:ext>
            </a:extLst>
          </p:cNvPr>
          <p:cNvCxnSpPr>
            <a:cxnSpLocks/>
          </p:cNvCxnSpPr>
          <p:nvPr/>
        </p:nvCxnSpPr>
        <p:spPr>
          <a:xfrm flipH="1">
            <a:off x="6257926" y="2416291"/>
            <a:ext cx="553439" cy="80315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8385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barn(outVertical)">
                                      <p:cBhvr>
                                        <p:cTn id="7"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pyright Notice"/>
          <p:cNvSpPr>
            <a:spLocks/>
          </p:cNvSpPr>
          <p:nvPr/>
        </p:nvSpPr>
        <p:spPr bwMode="auto">
          <a:xfrm>
            <a:off x="4594431" y="601770"/>
            <a:ext cx="3003176"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cap="small" dirty="0">
                <a:solidFill>
                  <a:srgbClr val="4D86B3"/>
                </a:solidFill>
                <a:latin typeface="Arial" panose="020B0604020202020204" pitchFamily="34" charset="0"/>
                <a:ea typeface="微软雅黑" panose="020B0503020204020204" pitchFamily="34" charset="-122"/>
                <a:cs typeface="Arial" panose="020B0604020202020204" pitchFamily="34" charset="0"/>
              </a:rPr>
              <a:t>Predictive Analysis</a:t>
            </a:r>
          </a:p>
        </p:txBody>
      </p:sp>
      <p:cxnSp>
        <p:nvCxnSpPr>
          <p:cNvPr id="4" name="直接连接符 3"/>
          <p:cNvCxnSpPr/>
          <p:nvPr/>
        </p:nvCxnSpPr>
        <p:spPr>
          <a:xfrm>
            <a:off x="590551" y="1238250"/>
            <a:ext cx="11010900" cy="0"/>
          </a:xfrm>
          <a:prstGeom prst="line">
            <a:avLst/>
          </a:prstGeom>
          <a:ln>
            <a:solidFill>
              <a:srgbClr val="113A59"/>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8915401" y="704136"/>
            <a:ext cx="2247900" cy="534114"/>
            <a:chOff x="2028559" y="4443106"/>
            <a:chExt cx="10163441" cy="2414894"/>
          </a:xfrm>
        </p:grpSpPr>
        <p:grpSp>
          <p:nvGrpSpPr>
            <p:cNvPr id="5" name="组合 4"/>
            <p:cNvGrpSpPr/>
            <p:nvPr/>
          </p:nvGrpSpPr>
          <p:grpSpPr>
            <a:xfrm>
              <a:off x="4956670" y="4443106"/>
              <a:ext cx="4884016" cy="2414894"/>
              <a:chOff x="4956670" y="4443106"/>
              <a:chExt cx="4884016" cy="2414894"/>
            </a:xfrm>
          </p:grpSpPr>
          <p:sp>
            <p:nvSpPr>
              <p:cNvPr id="6" name="等腰三角形 5"/>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3492614" y="5410200"/>
              <a:ext cx="2928111" cy="1447800"/>
              <a:chOff x="4956670" y="4443106"/>
              <a:chExt cx="4884016" cy="2414894"/>
            </a:xfrm>
          </p:grpSpPr>
          <p:sp>
            <p:nvSpPr>
              <p:cNvPr id="9" name="等腰三角形 8"/>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7721714" y="5048250"/>
              <a:ext cx="3660139" cy="1809750"/>
              <a:chOff x="4956670" y="4443106"/>
              <a:chExt cx="4884016" cy="2414894"/>
            </a:xfrm>
          </p:grpSpPr>
          <p:sp>
            <p:nvSpPr>
              <p:cNvPr id="12" name="等腰三角形 11"/>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2028559" y="6342960"/>
              <a:ext cx="1041643" cy="515039"/>
              <a:chOff x="4956670" y="4443106"/>
              <a:chExt cx="4884016" cy="2414894"/>
            </a:xfrm>
          </p:grpSpPr>
          <p:sp>
            <p:nvSpPr>
              <p:cNvPr id="15" name="等腰三角形 14"/>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1150357" y="6342960"/>
              <a:ext cx="1041643" cy="515039"/>
              <a:chOff x="4956670" y="4443106"/>
              <a:chExt cx="4884016" cy="2414894"/>
            </a:xfrm>
          </p:grpSpPr>
          <p:sp>
            <p:nvSpPr>
              <p:cNvPr id="18" name="等腰三角形 17"/>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1" name="组合 20"/>
          <p:cNvGrpSpPr/>
          <p:nvPr/>
        </p:nvGrpSpPr>
        <p:grpSpPr>
          <a:xfrm flipH="1">
            <a:off x="742951" y="704136"/>
            <a:ext cx="2247900" cy="534114"/>
            <a:chOff x="2028559" y="4443106"/>
            <a:chExt cx="10163441" cy="2414894"/>
          </a:xfrm>
        </p:grpSpPr>
        <p:grpSp>
          <p:nvGrpSpPr>
            <p:cNvPr id="22" name="组合 21"/>
            <p:cNvGrpSpPr/>
            <p:nvPr/>
          </p:nvGrpSpPr>
          <p:grpSpPr>
            <a:xfrm>
              <a:off x="4956670" y="4443106"/>
              <a:ext cx="4884016" cy="2414894"/>
              <a:chOff x="4956670" y="4443106"/>
              <a:chExt cx="4884016" cy="2414894"/>
            </a:xfrm>
          </p:grpSpPr>
          <p:sp>
            <p:nvSpPr>
              <p:cNvPr id="35" name="等腰三角形 34"/>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3492614" y="5410200"/>
              <a:ext cx="2928111" cy="1447800"/>
              <a:chOff x="4956670" y="4443106"/>
              <a:chExt cx="4884016" cy="2414894"/>
            </a:xfrm>
          </p:grpSpPr>
          <p:sp>
            <p:nvSpPr>
              <p:cNvPr id="33" name="等腰三角形 32"/>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7721714" y="5048250"/>
              <a:ext cx="3660139" cy="1809750"/>
              <a:chOff x="4956670" y="4443106"/>
              <a:chExt cx="4884016" cy="2414894"/>
            </a:xfrm>
          </p:grpSpPr>
          <p:sp>
            <p:nvSpPr>
              <p:cNvPr id="31" name="等腰三角形 30"/>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2028559" y="6342960"/>
              <a:ext cx="1041643" cy="515039"/>
              <a:chOff x="4956670" y="4443106"/>
              <a:chExt cx="4884016" cy="2414894"/>
            </a:xfrm>
          </p:grpSpPr>
          <p:sp>
            <p:nvSpPr>
              <p:cNvPr id="29" name="等腰三角形 28"/>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11150357" y="6342960"/>
              <a:ext cx="1041643" cy="515039"/>
              <a:chOff x="4956670" y="4443106"/>
              <a:chExt cx="4884016" cy="2414894"/>
            </a:xfrm>
          </p:grpSpPr>
          <p:sp>
            <p:nvSpPr>
              <p:cNvPr id="27" name="等腰三角形 26"/>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25602" name="Picture 2" descr="https://lh5.googleusercontent.com/A9r8AcNhCy47o4x_rDN6TkhetHOf0_SMMxNRY4J9m4T-0W4yJM0prP_7MY5o2CbF7l9uXXoHL-5c3F8OXFR3u_vajaFGJEfE6uzaJMs3QO2Woj8Br88NvbbznBlsVNv-RzHsDjIOndo">
            <a:extLst>
              <a:ext uri="{FF2B5EF4-FFF2-40B4-BE49-F238E27FC236}">
                <a16:creationId xmlns:a16="http://schemas.microsoft.com/office/drawing/2014/main" id="{5A5A82A7-AC60-4F6E-8FB6-53362841FF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2143" y="3207738"/>
            <a:ext cx="4333550" cy="2785086"/>
          </a:xfrm>
          <a:prstGeom prst="rect">
            <a:avLst/>
          </a:prstGeom>
          <a:noFill/>
          <a:extLst>
            <a:ext uri="{909E8E84-426E-40DD-AFC4-6F175D3DCCD1}">
              <a14:hiddenFill xmlns:a14="http://schemas.microsoft.com/office/drawing/2010/main">
                <a:solidFill>
                  <a:srgbClr val="FFFFFF"/>
                </a:solidFill>
              </a14:hiddenFill>
            </a:ext>
          </a:extLst>
        </p:spPr>
      </p:pic>
      <p:pic>
        <p:nvPicPr>
          <p:cNvPr id="25603" name="Picture 3" descr="https://lh4.googleusercontent.com/Ql5TbDiPDxuXB0Z3I8_-K1s6Xt8Gkod7a065-gOTpDn7r0pSRONxnL3IzN8_yufF_57tr7tzgKU8yuNBCbUovqyMQb8GhVTXa8nQVL96sjuRHz02p1NCxbipbTNRbUZ6sE0ZKK7rdKU">
            <a:extLst>
              <a:ext uri="{FF2B5EF4-FFF2-40B4-BE49-F238E27FC236}">
                <a16:creationId xmlns:a16="http://schemas.microsoft.com/office/drawing/2014/main" id="{A4D8F227-AD1C-4963-9D6C-A72AB8AFB0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8333" y="3250751"/>
            <a:ext cx="4279785" cy="2742073"/>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8A22455F-97F1-4B0A-B8EE-9CB9A73AA619}"/>
              </a:ext>
            </a:extLst>
          </p:cNvPr>
          <p:cNvSpPr txBox="1"/>
          <p:nvPr/>
        </p:nvSpPr>
        <p:spPr>
          <a:xfrm>
            <a:off x="4722403" y="1329288"/>
            <a:ext cx="2958559" cy="400110"/>
          </a:xfrm>
          <a:prstGeom prst="rect">
            <a:avLst/>
          </a:prstGeom>
          <a:noFill/>
        </p:spPr>
        <p:txBody>
          <a:bodyPr wrap="square" rtlCol="0">
            <a:spAutoFit/>
          </a:bodyPr>
          <a:lstStyle/>
          <a:p>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Linear Regression</a:t>
            </a:r>
          </a:p>
        </p:txBody>
      </p:sp>
      <p:sp>
        <p:nvSpPr>
          <p:cNvPr id="39" name="TextBox 38">
            <a:extLst>
              <a:ext uri="{FF2B5EF4-FFF2-40B4-BE49-F238E27FC236}">
                <a16:creationId xmlns:a16="http://schemas.microsoft.com/office/drawing/2014/main" id="{8CAF9F5E-6A16-4B8D-AAC3-72B5EA949308}"/>
              </a:ext>
            </a:extLst>
          </p:cNvPr>
          <p:cNvSpPr txBox="1"/>
          <p:nvPr/>
        </p:nvSpPr>
        <p:spPr>
          <a:xfrm>
            <a:off x="3745121" y="6020021"/>
            <a:ext cx="7302987" cy="707886"/>
          </a:xfrm>
          <a:prstGeom prst="rect">
            <a:avLst/>
          </a:prstGeom>
          <a:noFill/>
        </p:spPr>
        <p:txBody>
          <a:bodyPr wrap="square" rtlCol="0">
            <a:spAutoFit/>
          </a:bodyPr>
          <a:lstStyle/>
          <a:p>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Adjusted R Square is 85.9%</a:t>
            </a:r>
          </a:p>
          <a:p>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Mean Absolute Error is .083</a:t>
            </a:r>
          </a:p>
        </p:txBody>
      </p:sp>
      <p:pic>
        <p:nvPicPr>
          <p:cNvPr id="3" name="Picture 2">
            <a:extLst>
              <a:ext uri="{FF2B5EF4-FFF2-40B4-BE49-F238E27FC236}">
                <a16:creationId xmlns:a16="http://schemas.microsoft.com/office/drawing/2014/main" id="{53D4BA22-A779-4B49-B556-BD351787561A}"/>
              </a:ext>
            </a:extLst>
          </p:cNvPr>
          <p:cNvPicPr>
            <a:picLocks noChangeAspect="1"/>
          </p:cNvPicPr>
          <p:nvPr/>
        </p:nvPicPr>
        <p:blipFill>
          <a:blip r:embed="rId4"/>
          <a:stretch>
            <a:fillRect/>
          </a:stretch>
        </p:blipFill>
        <p:spPr>
          <a:xfrm>
            <a:off x="1905153" y="1729398"/>
            <a:ext cx="8269432" cy="1402773"/>
          </a:xfrm>
          <a:prstGeom prst="rect">
            <a:avLst/>
          </a:prstGeom>
        </p:spPr>
      </p:pic>
    </p:spTree>
    <p:extLst>
      <p:ext uri="{BB962C8B-B14F-4D97-AF65-F5344CB8AC3E}">
        <p14:creationId xmlns:p14="http://schemas.microsoft.com/office/powerpoint/2010/main" val="32716125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pyright Notice"/>
          <p:cNvSpPr>
            <a:spLocks/>
          </p:cNvSpPr>
          <p:nvPr/>
        </p:nvSpPr>
        <p:spPr bwMode="auto">
          <a:xfrm>
            <a:off x="4594431" y="601770"/>
            <a:ext cx="3003176"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cap="small" dirty="0">
                <a:solidFill>
                  <a:srgbClr val="4D86B3"/>
                </a:solidFill>
                <a:latin typeface="Arial" panose="020B0604020202020204" pitchFamily="34" charset="0"/>
                <a:ea typeface="微软雅黑" panose="020B0503020204020204" pitchFamily="34" charset="-122"/>
                <a:cs typeface="Arial" panose="020B0604020202020204" pitchFamily="34" charset="0"/>
              </a:rPr>
              <a:t>Predictive Analysis</a:t>
            </a:r>
          </a:p>
        </p:txBody>
      </p:sp>
      <p:cxnSp>
        <p:nvCxnSpPr>
          <p:cNvPr id="4" name="直接连接符 3"/>
          <p:cNvCxnSpPr/>
          <p:nvPr/>
        </p:nvCxnSpPr>
        <p:spPr>
          <a:xfrm>
            <a:off x="590551" y="1238250"/>
            <a:ext cx="11010900" cy="0"/>
          </a:xfrm>
          <a:prstGeom prst="line">
            <a:avLst/>
          </a:prstGeom>
          <a:ln>
            <a:solidFill>
              <a:srgbClr val="113A59"/>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8915401" y="704136"/>
            <a:ext cx="2247900" cy="534114"/>
            <a:chOff x="2028559" y="4443106"/>
            <a:chExt cx="10163441" cy="2414894"/>
          </a:xfrm>
        </p:grpSpPr>
        <p:grpSp>
          <p:nvGrpSpPr>
            <p:cNvPr id="5" name="组合 4"/>
            <p:cNvGrpSpPr/>
            <p:nvPr/>
          </p:nvGrpSpPr>
          <p:grpSpPr>
            <a:xfrm>
              <a:off x="4956670" y="4443106"/>
              <a:ext cx="4884016" cy="2414894"/>
              <a:chOff x="4956670" y="4443106"/>
              <a:chExt cx="4884016" cy="2414894"/>
            </a:xfrm>
          </p:grpSpPr>
          <p:sp>
            <p:nvSpPr>
              <p:cNvPr id="6" name="等腰三角形 5"/>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3492614" y="5410200"/>
              <a:ext cx="2928111" cy="1447800"/>
              <a:chOff x="4956670" y="4443106"/>
              <a:chExt cx="4884016" cy="2414894"/>
            </a:xfrm>
          </p:grpSpPr>
          <p:sp>
            <p:nvSpPr>
              <p:cNvPr id="9" name="等腰三角形 8"/>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7721714" y="5048250"/>
              <a:ext cx="3660139" cy="1809750"/>
              <a:chOff x="4956670" y="4443106"/>
              <a:chExt cx="4884016" cy="2414894"/>
            </a:xfrm>
          </p:grpSpPr>
          <p:sp>
            <p:nvSpPr>
              <p:cNvPr id="12" name="等腰三角形 11"/>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2028559" y="6342960"/>
              <a:ext cx="1041643" cy="515039"/>
              <a:chOff x="4956670" y="4443106"/>
              <a:chExt cx="4884016" cy="2414894"/>
            </a:xfrm>
          </p:grpSpPr>
          <p:sp>
            <p:nvSpPr>
              <p:cNvPr id="15" name="等腰三角形 14"/>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1150357" y="6342960"/>
              <a:ext cx="1041643" cy="515039"/>
              <a:chOff x="4956670" y="4443106"/>
              <a:chExt cx="4884016" cy="2414894"/>
            </a:xfrm>
          </p:grpSpPr>
          <p:sp>
            <p:nvSpPr>
              <p:cNvPr id="18" name="等腰三角形 17"/>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1" name="组合 20"/>
          <p:cNvGrpSpPr/>
          <p:nvPr/>
        </p:nvGrpSpPr>
        <p:grpSpPr>
          <a:xfrm flipH="1">
            <a:off x="742951" y="704136"/>
            <a:ext cx="2247900" cy="534114"/>
            <a:chOff x="2028559" y="4443106"/>
            <a:chExt cx="10163441" cy="2414894"/>
          </a:xfrm>
        </p:grpSpPr>
        <p:grpSp>
          <p:nvGrpSpPr>
            <p:cNvPr id="22" name="组合 21"/>
            <p:cNvGrpSpPr/>
            <p:nvPr/>
          </p:nvGrpSpPr>
          <p:grpSpPr>
            <a:xfrm>
              <a:off x="4956670" y="4443106"/>
              <a:ext cx="4884016" cy="2414894"/>
              <a:chOff x="4956670" y="4443106"/>
              <a:chExt cx="4884016" cy="2414894"/>
            </a:xfrm>
          </p:grpSpPr>
          <p:sp>
            <p:nvSpPr>
              <p:cNvPr id="35" name="等腰三角形 34"/>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3492614" y="5410200"/>
              <a:ext cx="2928111" cy="1447800"/>
              <a:chOff x="4956670" y="4443106"/>
              <a:chExt cx="4884016" cy="2414894"/>
            </a:xfrm>
          </p:grpSpPr>
          <p:sp>
            <p:nvSpPr>
              <p:cNvPr id="33" name="等腰三角形 32"/>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7721714" y="5048250"/>
              <a:ext cx="3660139" cy="1809750"/>
              <a:chOff x="4956670" y="4443106"/>
              <a:chExt cx="4884016" cy="2414894"/>
            </a:xfrm>
          </p:grpSpPr>
          <p:sp>
            <p:nvSpPr>
              <p:cNvPr id="31" name="等腰三角形 30"/>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2028559" y="6342960"/>
              <a:ext cx="1041643" cy="515039"/>
              <a:chOff x="4956670" y="4443106"/>
              <a:chExt cx="4884016" cy="2414894"/>
            </a:xfrm>
          </p:grpSpPr>
          <p:sp>
            <p:nvSpPr>
              <p:cNvPr id="29" name="等腰三角形 28"/>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11150357" y="6342960"/>
              <a:ext cx="1041643" cy="515039"/>
              <a:chOff x="4956670" y="4443106"/>
              <a:chExt cx="4884016" cy="2414894"/>
            </a:xfrm>
          </p:grpSpPr>
          <p:sp>
            <p:nvSpPr>
              <p:cNvPr id="27" name="等腰三角形 26"/>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8" name="TextBox 37">
            <a:extLst>
              <a:ext uri="{FF2B5EF4-FFF2-40B4-BE49-F238E27FC236}">
                <a16:creationId xmlns:a16="http://schemas.microsoft.com/office/drawing/2014/main" id="{8A22455F-97F1-4B0A-B8EE-9CB9A73AA619}"/>
              </a:ext>
            </a:extLst>
          </p:cNvPr>
          <p:cNvSpPr txBox="1"/>
          <p:nvPr/>
        </p:nvSpPr>
        <p:spPr>
          <a:xfrm>
            <a:off x="4722403" y="1329288"/>
            <a:ext cx="2958559" cy="400110"/>
          </a:xfrm>
          <a:prstGeom prst="rect">
            <a:avLst/>
          </a:prstGeom>
          <a:noFill/>
        </p:spPr>
        <p:txBody>
          <a:bodyPr wrap="square" rtlCol="0">
            <a:spAutoFit/>
          </a:bodyPr>
          <a:lstStyle/>
          <a:p>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Random Forest</a:t>
            </a:r>
          </a:p>
        </p:txBody>
      </p:sp>
      <p:sp>
        <p:nvSpPr>
          <p:cNvPr id="39" name="TextBox 38">
            <a:extLst>
              <a:ext uri="{FF2B5EF4-FFF2-40B4-BE49-F238E27FC236}">
                <a16:creationId xmlns:a16="http://schemas.microsoft.com/office/drawing/2014/main" id="{8CAF9F5E-6A16-4B8D-AAC3-72B5EA949308}"/>
              </a:ext>
            </a:extLst>
          </p:cNvPr>
          <p:cNvSpPr txBox="1"/>
          <p:nvPr/>
        </p:nvSpPr>
        <p:spPr>
          <a:xfrm>
            <a:off x="3860314" y="6020021"/>
            <a:ext cx="7302987" cy="707886"/>
          </a:xfrm>
          <a:prstGeom prst="rect">
            <a:avLst/>
          </a:prstGeom>
          <a:noFill/>
        </p:spPr>
        <p:txBody>
          <a:bodyPr wrap="square" rtlCol="0">
            <a:spAutoFit/>
          </a:bodyPr>
          <a:lstStyle/>
          <a:p>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Adjusted R Square is 88.2%</a:t>
            </a:r>
          </a:p>
          <a:p>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Mean absolute error is .067</a:t>
            </a:r>
          </a:p>
        </p:txBody>
      </p:sp>
      <p:pic>
        <p:nvPicPr>
          <p:cNvPr id="37" name="Picture 36">
            <a:extLst>
              <a:ext uri="{FF2B5EF4-FFF2-40B4-BE49-F238E27FC236}">
                <a16:creationId xmlns:a16="http://schemas.microsoft.com/office/drawing/2014/main" id="{92644DA5-98F2-4EDE-AEA3-E3CB098C65F0}"/>
              </a:ext>
            </a:extLst>
          </p:cNvPr>
          <p:cNvPicPr>
            <a:picLocks noChangeAspect="1"/>
          </p:cNvPicPr>
          <p:nvPr/>
        </p:nvPicPr>
        <p:blipFill>
          <a:blip r:embed="rId2"/>
          <a:stretch>
            <a:fillRect/>
          </a:stretch>
        </p:blipFill>
        <p:spPr>
          <a:xfrm>
            <a:off x="1623686" y="1849442"/>
            <a:ext cx="8529205" cy="1238250"/>
          </a:xfrm>
          <a:prstGeom prst="rect">
            <a:avLst/>
          </a:prstGeom>
        </p:spPr>
      </p:pic>
      <p:pic>
        <p:nvPicPr>
          <p:cNvPr id="29698" name="Picture 2" descr="https://lh6.googleusercontent.com/8P9X2seamO-ZW1SBqQ3d_bIkBz9QtuPy5wetK1FFcSnAsC3S4k2IC4_ZITaWgyuTRIMTkMfgMp9gyaaHgVWUlf0huZzMwh6reGNu75hVABxTIvNmWO-1pdmZ-Ef-4Po7LozBtSqGWZo">
            <a:extLst>
              <a:ext uri="{FF2B5EF4-FFF2-40B4-BE49-F238E27FC236}">
                <a16:creationId xmlns:a16="http://schemas.microsoft.com/office/drawing/2014/main" id="{FE2D41B6-CA55-4741-A690-34BCD8F486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3030" y="3248732"/>
            <a:ext cx="4602382" cy="2742073"/>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descr="https://lh3.googleusercontent.com/moa3oUm_kwWv7Dc3kjwIMPzFGIFUrSDtSaJIirXK7j8KzkH7ans94tsJXkuAKIXFfOYlEWh_dYaQKpvOW-rIcn1cBKqwHVhKmGGsEAHNdx_ecSnCZR83B0xTHttAEcu25PplUKrJSM4">
            <a:extLst>
              <a:ext uri="{FF2B5EF4-FFF2-40B4-BE49-F238E27FC236}">
                <a16:creationId xmlns:a16="http://schemas.microsoft.com/office/drawing/2014/main" id="{E36D82F8-68A5-4570-B72C-FE262F0FB5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271247"/>
            <a:ext cx="4043214" cy="2699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4192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pyright Notice"/>
          <p:cNvSpPr>
            <a:spLocks/>
          </p:cNvSpPr>
          <p:nvPr/>
        </p:nvSpPr>
        <p:spPr bwMode="auto">
          <a:xfrm>
            <a:off x="3490903" y="601770"/>
            <a:ext cx="5210255"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cap="small" dirty="0">
                <a:solidFill>
                  <a:srgbClr val="4D86B3"/>
                </a:solidFill>
                <a:latin typeface="Arial" panose="020B0604020202020204" pitchFamily="34" charset="0"/>
                <a:ea typeface="微软雅黑" panose="020B0503020204020204" pitchFamily="34" charset="-122"/>
                <a:cs typeface="Arial" panose="020B0604020202020204" pitchFamily="34" charset="0"/>
              </a:rPr>
              <a:t>Recommendations Based on Model</a:t>
            </a:r>
          </a:p>
        </p:txBody>
      </p:sp>
      <p:cxnSp>
        <p:nvCxnSpPr>
          <p:cNvPr id="4" name="直接连接符 3"/>
          <p:cNvCxnSpPr/>
          <p:nvPr/>
        </p:nvCxnSpPr>
        <p:spPr>
          <a:xfrm>
            <a:off x="590551" y="1238250"/>
            <a:ext cx="11010900" cy="0"/>
          </a:xfrm>
          <a:prstGeom prst="line">
            <a:avLst/>
          </a:prstGeom>
          <a:ln>
            <a:solidFill>
              <a:srgbClr val="113A59"/>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8915401" y="704136"/>
            <a:ext cx="2247900" cy="534114"/>
            <a:chOff x="2028559" y="4443106"/>
            <a:chExt cx="10163441" cy="2414894"/>
          </a:xfrm>
        </p:grpSpPr>
        <p:grpSp>
          <p:nvGrpSpPr>
            <p:cNvPr id="5" name="组合 4"/>
            <p:cNvGrpSpPr/>
            <p:nvPr/>
          </p:nvGrpSpPr>
          <p:grpSpPr>
            <a:xfrm>
              <a:off x="4956670" y="4443106"/>
              <a:ext cx="4884016" cy="2414894"/>
              <a:chOff x="4956670" y="4443106"/>
              <a:chExt cx="4884016" cy="2414894"/>
            </a:xfrm>
          </p:grpSpPr>
          <p:sp>
            <p:nvSpPr>
              <p:cNvPr id="6" name="等腰三角形 5"/>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3492614" y="5410200"/>
              <a:ext cx="2928111" cy="1447800"/>
              <a:chOff x="4956670" y="4443106"/>
              <a:chExt cx="4884016" cy="2414894"/>
            </a:xfrm>
          </p:grpSpPr>
          <p:sp>
            <p:nvSpPr>
              <p:cNvPr id="9" name="等腰三角形 8"/>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7721714" y="5048250"/>
              <a:ext cx="3660139" cy="1809750"/>
              <a:chOff x="4956670" y="4443106"/>
              <a:chExt cx="4884016" cy="2414894"/>
            </a:xfrm>
          </p:grpSpPr>
          <p:sp>
            <p:nvSpPr>
              <p:cNvPr id="12" name="等腰三角形 11"/>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2028559" y="6342960"/>
              <a:ext cx="1041643" cy="515039"/>
              <a:chOff x="4956670" y="4443106"/>
              <a:chExt cx="4884016" cy="2414894"/>
            </a:xfrm>
          </p:grpSpPr>
          <p:sp>
            <p:nvSpPr>
              <p:cNvPr id="15" name="等腰三角形 14"/>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1150357" y="6342960"/>
              <a:ext cx="1041643" cy="515039"/>
              <a:chOff x="4956670" y="4443106"/>
              <a:chExt cx="4884016" cy="2414894"/>
            </a:xfrm>
          </p:grpSpPr>
          <p:sp>
            <p:nvSpPr>
              <p:cNvPr id="18" name="等腰三角形 17"/>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1" name="组合 20"/>
          <p:cNvGrpSpPr/>
          <p:nvPr/>
        </p:nvGrpSpPr>
        <p:grpSpPr>
          <a:xfrm flipH="1">
            <a:off x="742951" y="704136"/>
            <a:ext cx="2247900" cy="534114"/>
            <a:chOff x="2028559" y="4443106"/>
            <a:chExt cx="10163441" cy="2414894"/>
          </a:xfrm>
        </p:grpSpPr>
        <p:grpSp>
          <p:nvGrpSpPr>
            <p:cNvPr id="22" name="组合 21"/>
            <p:cNvGrpSpPr/>
            <p:nvPr/>
          </p:nvGrpSpPr>
          <p:grpSpPr>
            <a:xfrm>
              <a:off x="4956670" y="4443106"/>
              <a:ext cx="4884016" cy="2414894"/>
              <a:chOff x="4956670" y="4443106"/>
              <a:chExt cx="4884016" cy="2414894"/>
            </a:xfrm>
          </p:grpSpPr>
          <p:sp>
            <p:nvSpPr>
              <p:cNvPr id="35" name="等腰三角形 34"/>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3492614" y="5410200"/>
              <a:ext cx="2928111" cy="1447800"/>
              <a:chOff x="4956670" y="4443106"/>
              <a:chExt cx="4884016" cy="2414894"/>
            </a:xfrm>
          </p:grpSpPr>
          <p:sp>
            <p:nvSpPr>
              <p:cNvPr id="33" name="等腰三角形 32"/>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7721714" y="5048250"/>
              <a:ext cx="3660139" cy="1809750"/>
              <a:chOff x="4956670" y="4443106"/>
              <a:chExt cx="4884016" cy="2414894"/>
            </a:xfrm>
          </p:grpSpPr>
          <p:sp>
            <p:nvSpPr>
              <p:cNvPr id="31" name="等腰三角形 30"/>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2028559" y="6342960"/>
              <a:ext cx="1041643" cy="515039"/>
              <a:chOff x="4956670" y="4443106"/>
              <a:chExt cx="4884016" cy="2414894"/>
            </a:xfrm>
          </p:grpSpPr>
          <p:sp>
            <p:nvSpPr>
              <p:cNvPr id="29" name="等腰三角形 28"/>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11150357" y="6342960"/>
              <a:ext cx="1041643" cy="515039"/>
              <a:chOff x="4956670" y="4443106"/>
              <a:chExt cx="4884016" cy="2414894"/>
            </a:xfrm>
          </p:grpSpPr>
          <p:sp>
            <p:nvSpPr>
              <p:cNvPr id="27" name="等腰三角形 26"/>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7" name="TextBox 36">
            <a:extLst>
              <a:ext uri="{FF2B5EF4-FFF2-40B4-BE49-F238E27FC236}">
                <a16:creationId xmlns:a16="http://schemas.microsoft.com/office/drawing/2014/main" id="{CED77654-C8DC-467A-9273-913979DA0649}"/>
              </a:ext>
            </a:extLst>
          </p:cNvPr>
          <p:cNvSpPr txBox="1"/>
          <p:nvPr/>
        </p:nvSpPr>
        <p:spPr>
          <a:xfrm>
            <a:off x="1097280" y="1924020"/>
            <a:ext cx="9077305" cy="1323439"/>
          </a:xfrm>
          <a:prstGeom prst="rect">
            <a:avLst/>
          </a:prstGeom>
          <a:noFill/>
        </p:spPr>
        <p:txBody>
          <a:bodyPr wrap="square" rtlCol="0">
            <a:spAutoFit/>
          </a:bodyPr>
          <a:lstStyle/>
          <a:p>
            <a:r>
              <a:rPr lang="en-US" sz="2000" b="1" dirty="0">
                <a:solidFill>
                  <a:srgbClr val="113A59"/>
                </a:solidFill>
                <a:latin typeface="Arial" panose="020B0604020202020204" pitchFamily="34" charset="0"/>
                <a:ea typeface="微软雅黑" panose="020B0503020204020204" pitchFamily="34" charset="-122"/>
                <a:cs typeface="Arial" panose="020B0604020202020204" pitchFamily="34" charset="0"/>
              </a:rPr>
              <a:t>Price = 0.1927*accommodates + 0.4517*bedrooms + 0.2121*</a:t>
            </a:r>
            <a:r>
              <a:rPr lang="en-US" sz="2000" b="1" dirty="0" err="1">
                <a:solidFill>
                  <a:srgbClr val="113A59"/>
                </a:solidFill>
                <a:latin typeface="Arial" panose="020B0604020202020204" pitchFamily="34" charset="0"/>
                <a:ea typeface="微软雅黑" panose="020B0503020204020204" pitchFamily="34" charset="-122"/>
                <a:cs typeface="Arial" panose="020B0604020202020204" pitchFamily="34" charset="0"/>
              </a:rPr>
              <a:t>cleaning_fee</a:t>
            </a:r>
            <a:r>
              <a:rPr lang="en-US" sz="2000" b="1" dirty="0">
                <a:solidFill>
                  <a:srgbClr val="113A59"/>
                </a:solidFill>
                <a:latin typeface="Arial" panose="020B0604020202020204" pitchFamily="34" charset="0"/>
                <a:ea typeface="微软雅黑" panose="020B0503020204020204" pitchFamily="34" charset="-122"/>
                <a:cs typeface="Arial" panose="020B0604020202020204" pitchFamily="34" charset="0"/>
              </a:rPr>
              <a:t> + 0.1559*</a:t>
            </a:r>
            <a:r>
              <a:rPr lang="en-US" sz="2000" b="1" dirty="0" err="1">
                <a:solidFill>
                  <a:srgbClr val="113A59"/>
                </a:solidFill>
                <a:latin typeface="Arial" panose="020B0604020202020204" pitchFamily="34" charset="0"/>
                <a:ea typeface="微软雅黑" panose="020B0503020204020204" pitchFamily="34" charset="-122"/>
                <a:cs typeface="Arial" panose="020B0604020202020204" pitchFamily="34" charset="0"/>
              </a:rPr>
              <a:t>Entirehome</a:t>
            </a:r>
            <a:r>
              <a:rPr lang="en-US" sz="2000" b="1" dirty="0">
                <a:solidFill>
                  <a:srgbClr val="113A59"/>
                </a:solidFill>
                <a:latin typeface="Arial" panose="020B0604020202020204" pitchFamily="34" charset="0"/>
                <a:ea typeface="微软雅黑" panose="020B0503020204020204" pitchFamily="34" charset="-122"/>
                <a:cs typeface="Arial" panose="020B0604020202020204" pitchFamily="34" charset="0"/>
              </a:rPr>
              <a:t>/apt + 0.0168*</a:t>
            </a:r>
            <a:r>
              <a:rPr lang="en-US" sz="2000" b="1" dirty="0" err="1">
                <a:solidFill>
                  <a:srgbClr val="113A59"/>
                </a:solidFill>
                <a:latin typeface="Arial" panose="020B0604020202020204" pitchFamily="34" charset="0"/>
                <a:ea typeface="微软雅黑" panose="020B0503020204020204" pitchFamily="34" charset="-122"/>
                <a:cs typeface="Arial" panose="020B0604020202020204" pitchFamily="34" charset="0"/>
              </a:rPr>
              <a:t>Air_conditioning</a:t>
            </a:r>
            <a:r>
              <a:rPr lang="en-US" sz="2000" b="1" dirty="0">
                <a:solidFill>
                  <a:srgbClr val="113A59"/>
                </a:solidFill>
                <a:latin typeface="Arial" panose="020B0604020202020204" pitchFamily="34" charset="0"/>
                <a:ea typeface="微软雅黑" panose="020B0503020204020204" pitchFamily="34" charset="-122"/>
                <a:cs typeface="Arial" panose="020B0604020202020204" pitchFamily="34" charset="0"/>
              </a:rPr>
              <a:t> + 0.1476*bathrooms + 0.0238*TV + 0.1368*</a:t>
            </a:r>
            <a:r>
              <a:rPr lang="en-US" sz="2000" b="1" dirty="0" err="1">
                <a:solidFill>
                  <a:srgbClr val="113A59"/>
                </a:solidFill>
                <a:latin typeface="Arial" panose="020B0604020202020204" pitchFamily="34" charset="0"/>
                <a:ea typeface="微软雅黑" panose="020B0503020204020204" pitchFamily="34" charset="-122"/>
                <a:cs typeface="Arial" panose="020B0604020202020204" pitchFamily="34" charset="0"/>
              </a:rPr>
              <a:t>security_deposit</a:t>
            </a:r>
            <a:r>
              <a:rPr lang="en-US" sz="2000" b="1" dirty="0">
                <a:solidFill>
                  <a:srgbClr val="113A59"/>
                </a:solidFill>
                <a:latin typeface="Arial" panose="020B0604020202020204" pitchFamily="34" charset="0"/>
                <a:ea typeface="微软雅黑" panose="020B0503020204020204" pitchFamily="34" charset="-122"/>
                <a:cs typeface="Arial" panose="020B0604020202020204" pitchFamily="34" charset="0"/>
              </a:rPr>
              <a:t> + 0.0113*Family/</a:t>
            </a:r>
            <a:r>
              <a:rPr lang="en-US" sz="2000" b="1" dirty="0" err="1">
                <a:solidFill>
                  <a:srgbClr val="113A59"/>
                </a:solidFill>
                <a:latin typeface="Arial" panose="020B0604020202020204" pitchFamily="34" charset="0"/>
                <a:ea typeface="微软雅黑" panose="020B0503020204020204" pitchFamily="34" charset="-122"/>
                <a:cs typeface="Arial" panose="020B0604020202020204" pitchFamily="34" charset="0"/>
              </a:rPr>
              <a:t>kid_friendly</a:t>
            </a:r>
            <a:r>
              <a:rPr lang="en-US" sz="2000" b="1" dirty="0">
                <a:solidFill>
                  <a:srgbClr val="113A59"/>
                </a:solidFill>
                <a:latin typeface="Arial" panose="020B0604020202020204" pitchFamily="34" charset="0"/>
                <a:ea typeface="微软雅黑" panose="020B0503020204020204" pitchFamily="34" charset="-122"/>
                <a:cs typeface="Arial" panose="020B0604020202020204" pitchFamily="34" charset="0"/>
              </a:rPr>
              <a:t> +0.0862*</a:t>
            </a:r>
            <a:r>
              <a:rPr lang="en-US" sz="2000" b="1" dirty="0" err="1">
                <a:solidFill>
                  <a:srgbClr val="113A59"/>
                </a:solidFill>
                <a:latin typeface="Arial" panose="020B0604020202020204" pitchFamily="34" charset="0"/>
                <a:ea typeface="微软雅黑" panose="020B0503020204020204" pitchFamily="34" charset="-122"/>
                <a:cs typeface="Arial" panose="020B0604020202020204" pitchFamily="34" charset="0"/>
              </a:rPr>
              <a:t>Private_room</a:t>
            </a:r>
            <a:r>
              <a:rPr lang="en-US" sz="2000" b="1" dirty="0">
                <a:solidFill>
                  <a:srgbClr val="113A59"/>
                </a:solidFill>
                <a:latin typeface="Arial" panose="020B0604020202020204" pitchFamily="34" charset="0"/>
                <a:ea typeface="微软雅黑" panose="020B0503020204020204" pitchFamily="34" charset="-122"/>
                <a:cs typeface="Arial" panose="020B0604020202020204" pitchFamily="34" charset="0"/>
              </a:rPr>
              <a:t> – 0.2057*</a:t>
            </a:r>
            <a:r>
              <a:rPr lang="en-US" sz="2000" b="1" dirty="0" err="1">
                <a:solidFill>
                  <a:srgbClr val="113A59"/>
                </a:solidFill>
                <a:latin typeface="Arial" panose="020B0604020202020204" pitchFamily="34" charset="0"/>
                <a:ea typeface="微软雅黑" panose="020B0503020204020204" pitchFamily="34" charset="-122"/>
                <a:cs typeface="Arial" panose="020B0604020202020204" pitchFamily="34" charset="0"/>
              </a:rPr>
              <a:t>distance_from_citycenter</a:t>
            </a:r>
            <a:endParaRPr lang="en-US" sz="2000" b="1" dirty="0">
              <a:solidFill>
                <a:srgbClr val="113A59"/>
              </a:solidFill>
              <a:latin typeface="Arial" panose="020B0604020202020204" pitchFamily="34" charset="0"/>
              <a:ea typeface="微软雅黑" panose="020B0503020204020204" pitchFamily="34" charset="-122"/>
              <a:cs typeface="Arial" panose="020B0604020202020204" pitchFamily="34" charset="0"/>
            </a:endParaRPr>
          </a:p>
        </p:txBody>
      </p:sp>
      <p:sp>
        <p:nvSpPr>
          <p:cNvPr id="39" name="Rectangle 38">
            <a:extLst>
              <a:ext uri="{FF2B5EF4-FFF2-40B4-BE49-F238E27FC236}">
                <a16:creationId xmlns:a16="http://schemas.microsoft.com/office/drawing/2014/main" id="{51CC60FC-091A-41AF-B8A1-603CA03FAEFA}"/>
              </a:ext>
            </a:extLst>
          </p:cNvPr>
          <p:cNvSpPr/>
          <p:nvPr/>
        </p:nvSpPr>
        <p:spPr>
          <a:xfrm>
            <a:off x="858143" y="3740228"/>
            <a:ext cx="10849866" cy="2646878"/>
          </a:xfrm>
          <a:prstGeom prst="rect">
            <a:avLst/>
          </a:prstGeom>
        </p:spPr>
        <p:txBody>
          <a:bodyPr wrap="square">
            <a:spAutoFit/>
          </a:bodyPr>
          <a:lstStyle/>
          <a:p>
            <a:pPr marL="342900" indent="-342900">
              <a:lnSpc>
                <a:spcPct val="150000"/>
              </a:lnSpc>
              <a:spcAft>
                <a:spcPts val="1600"/>
              </a:spcAft>
              <a:buFont typeface="Arial" panose="020B0604020202020204" pitchFamily="34" charset="0"/>
              <a:buChar char="•"/>
            </a:pPr>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The model predicts the price based on the above variables. </a:t>
            </a:r>
          </a:p>
          <a:p>
            <a:pPr marL="342900" indent="-342900">
              <a:lnSpc>
                <a:spcPct val="150000"/>
              </a:lnSpc>
              <a:spcAft>
                <a:spcPts val="1600"/>
              </a:spcAft>
              <a:buFont typeface="Arial" panose="020B0604020202020204" pitchFamily="34" charset="0"/>
              <a:buChar char="•"/>
            </a:pPr>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The price recommended follows distribution of all the listings across Seattle. </a:t>
            </a:r>
          </a:p>
          <a:p>
            <a:pPr marL="342900" indent="-342900">
              <a:lnSpc>
                <a:spcPct val="150000"/>
              </a:lnSpc>
              <a:spcAft>
                <a:spcPts val="1600"/>
              </a:spcAft>
              <a:buFont typeface="Arial" panose="020B0604020202020204" pitchFamily="34" charset="0"/>
              <a:buChar char="•"/>
            </a:pPr>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The price will be in the middle of all the prices for listings with similar variables. </a:t>
            </a:r>
          </a:p>
          <a:p>
            <a:br>
              <a:rPr lang="en-US" dirty="0"/>
            </a:br>
            <a:endParaRPr lang="en-US" dirty="0"/>
          </a:p>
        </p:txBody>
      </p:sp>
    </p:spTree>
    <p:extLst>
      <p:ext uri="{BB962C8B-B14F-4D97-AF65-F5344CB8AC3E}">
        <p14:creationId xmlns:p14="http://schemas.microsoft.com/office/powerpoint/2010/main" val="1806416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pyright Notice"/>
          <p:cNvSpPr>
            <a:spLocks/>
          </p:cNvSpPr>
          <p:nvPr/>
        </p:nvSpPr>
        <p:spPr bwMode="auto">
          <a:xfrm>
            <a:off x="5173737" y="601770"/>
            <a:ext cx="1844589"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cap="small" dirty="0">
                <a:solidFill>
                  <a:srgbClr val="4D86B3"/>
                </a:solidFill>
                <a:latin typeface="Arial" panose="020B0604020202020204" pitchFamily="34" charset="0"/>
                <a:ea typeface="微软雅黑" panose="020B0503020204020204" pitchFamily="34" charset="-122"/>
                <a:cs typeface="Arial" panose="020B0604020202020204" pitchFamily="34" charset="0"/>
              </a:rPr>
              <a:t>Conclusion</a:t>
            </a:r>
          </a:p>
        </p:txBody>
      </p:sp>
      <p:cxnSp>
        <p:nvCxnSpPr>
          <p:cNvPr id="4" name="直接连接符 3"/>
          <p:cNvCxnSpPr/>
          <p:nvPr/>
        </p:nvCxnSpPr>
        <p:spPr>
          <a:xfrm>
            <a:off x="590551" y="1238250"/>
            <a:ext cx="11010900" cy="0"/>
          </a:xfrm>
          <a:prstGeom prst="line">
            <a:avLst/>
          </a:prstGeom>
          <a:ln>
            <a:solidFill>
              <a:srgbClr val="113A59"/>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8915401" y="704136"/>
            <a:ext cx="2247900" cy="534114"/>
            <a:chOff x="2028559" y="4443106"/>
            <a:chExt cx="10163441" cy="2414894"/>
          </a:xfrm>
        </p:grpSpPr>
        <p:grpSp>
          <p:nvGrpSpPr>
            <p:cNvPr id="5" name="组合 4"/>
            <p:cNvGrpSpPr/>
            <p:nvPr/>
          </p:nvGrpSpPr>
          <p:grpSpPr>
            <a:xfrm>
              <a:off x="4956670" y="4443106"/>
              <a:ext cx="4884016" cy="2414894"/>
              <a:chOff x="4956670" y="4443106"/>
              <a:chExt cx="4884016" cy="2414894"/>
            </a:xfrm>
          </p:grpSpPr>
          <p:sp>
            <p:nvSpPr>
              <p:cNvPr id="6" name="等腰三角形 5"/>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3492614" y="5410200"/>
              <a:ext cx="2928111" cy="1447800"/>
              <a:chOff x="4956670" y="4443106"/>
              <a:chExt cx="4884016" cy="2414894"/>
            </a:xfrm>
          </p:grpSpPr>
          <p:sp>
            <p:nvSpPr>
              <p:cNvPr id="9" name="等腰三角形 8"/>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7721714" y="5048250"/>
              <a:ext cx="3660139" cy="1809750"/>
              <a:chOff x="4956670" y="4443106"/>
              <a:chExt cx="4884016" cy="2414894"/>
            </a:xfrm>
          </p:grpSpPr>
          <p:sp>
            <p:nvSpPr>
              <p:cNvPr id="12" name="等腰三角形 11"/>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2028559" y="6342960"/>
              <a:ext cx="1041643" cy="515039"/>
              <a:chOff x="4956670" y="4443106"/>
              <a:chExt cx="4884016" cy="2414894"/>
            </a:xfrm>
          </p:grpSpPr>
          <p:sp>
            <p:nvSpPr>
              <p:cNvPr id="15" name="等腰三角形 14"/>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1150357" y="6342960"/>
              <a:ext cx="1041643" cy="515039"/>
              <a:chOff x="4956670" y="4443106"/>
              <a:chExt cx="4884016" cy="2414894"/>
            </a:xfrm>
          </p:grpSpPr>
          <p:sp>
            <p:nvSpPr>
              <p:cNvPr id="18" name="等腰三角形 17"/>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1" name="组合 20"/>
          <p:cNvGrpSpPr/>
          <p:nvPr/>
        </p:nvGrpSpPr>
        <p:grpSpPr>
          <a:xfrm flipH="1">
            <a:off x="742951" y="704136"/>
            <a:ext cx="2247900" cy="534114"/>
            <a:chOff x="2028559" y="4443106"/>
            <a:chExt cx="10163441" cy="2414894"/>
          </a:xfrm>
        </p:grpSpPr>
        <p:grpSp>
          <p:nvGrpSpPr>
            <p:cNvPr id="22" name="组合 21"/>
            <p:cNvGrpSpPr/>
            <p:nvPr/>
          </p:nvGrpSpPr>
          <p:grpSpPr>
            <a:xfrm>
              <a:off x="4956670" y="4443106"/>
              <a:ext cx="4884016" cy="2414894"/>
              <a:chOff x="4956670" y="4443106"/>
              <a:chExt cx="4884016" cy="2414894"/>
            </a:xfrm>
          </p:grpSpPr>
          <p:sp>
            <p:nvSpPr>
              <p:cNvPr id="35" name="等腰三角形 34"/>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3492614" y="5410200"/>
              <a:ext cx="2928111" cy="1447800"/>
              <a:chOff x="4956670" y="4443106"/>
              <a:chExt cx="4884016" cy="2414894"/>
            </a:xfrm>
          </p:grpSpPr>
          <p:sp>
            <p:nvSpPr>
              <p:cNvPr id="33" name="等腰三角形 32"/>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7721714" y="5048250"/>
              <a:ext cx="3660139" cy="1809750"/>
              <a:chOff x="4956670" y="4443106"/>
              <a:chExt cx="4884016" cy="2414894"/>
            </a:xfrm>
          </p:grpSpPr>
          <p:sp>
            <p:nvSpPr>
              <p:cNvPr id="31" name="等腰三角形 30"/>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2028559" y="6342960"/>
              <a:ext cx="1041643" cy="515039"/>
              <a:chOff x="4956670" y="4443106"/>
              <a:chExt cx="4884016" cy="2414894"/>
            </a:xfrm>
          </p:grpSpPr>
          <p:sp>
            <p:nvSpPr>
              <p:cNvPr id="29" name="等腰三角形 28"/>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11150357" y="6342960"/>
              <a:ext cx="1041643" cy="515039"/>
              <a:chOff x="4956670" y="4443106"/>
              <a:chExt cx="4884016" cy="2414894"/>
            </a:xfrm>
          </p:grpSpPr>
          <p:sp>
            <p:nvSpPr>
              <p:cNvPr id="27" name="等腰三角形 26"/>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9" name="Rectangle 38">
            <a:extLst>
              <a:ext uri="{FF2B5EF4-FFF2-40B4-BE49-F238E27FC236}">
                <a16:creationId xmlns:a16="http://schemas.microsoft.com/office/drawing/2014/main" id="{51CC60FC-091A-41AF-B8A1-603CA03FAEFA}"/>
              </a:ext>
            </a:extLst>
          </p:cNvPr>
          <p:cNvSpPr/>
          <p:nvPr/>
        </p:nvSpPr>
        <p:spPr>
          <a:xfrm>
            <a:off x="858143" y="1312981"/>
            <a:ext cx="10849866" cy="5365571"/>
          </a:xfrm>
          <a:prstGeom prst="rect">
            <a:avLst/>
          </a:prstGeom>
        </p:spPr>
        <p:txBody>
          <a:bodyPr wrap="square">
            <a:spAutoFit/>
          </a:bodyPr>
          <a:lstStyle/>
          <a:p>
            <a:pPr marL="342900" indent="-342900">
              <a:lnSpc>
                <a:spcPct val="150000"/>
              </a:lnSpc>
              <a:spcAft>
                <a:spcPts val="1600"/>
              </a:spcAft>
              <a:buFont typeface="Arial" panose="020B0604020202020204" pitchFamily="34" charset="0"/>
              <a:buChar char="•"/>
            </a:pPr>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Adding amenities like AC, family kid friendly and TV can increase the price. </a:t>
            </a:r>
          </a:p>
          <a:p>
            <a:pPr marL="342900" indent="-342900">
              <a:lnSpc>
                <a:spcPct val="150000"/>
              </a:lnSpc>
              <a:spcAft>
                <a:spcPts val="1600"/>
              </a:spcAft>
              <a:buFont typeface="Arial" panose="020B0604020202020204" pitchFamily="34" charset="0"/>
              <a:buChar char="•"/>
            </a:pPr>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These results can be used by both sides of this marketplace: to help hosts set prices competitively, and to help guests find the best value listings.</a:t>
            </a:r>
          </a:p>
          <a:p>
            <a:pPr marL="342900" indent="-342900">
              <a:lnSpc>
                <a:spcPct val="150000"/>
              </a:lnSpc>
              <a:spcAft>
                <a:spcPts val="1600"/>
              </a:spcAft>
              <a:buFont typeface="Arial" panose="020B0604020202020204" pitchFamily="34" charset="0"/>
              <a:buChar char="•"/>
            </a:pPr>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Based on these variables, hosts can set their listing prices according to the model.</a:t>
            </a:r>
          </a:p>
          <a:p>
            <a:pPr marL="342900" indent="-342900">
              <a:lnSpc>
                <a:spcPct val="150000"/>
              </a:lnSpc>
              <a:spcAft>
                <a:spcPts val="1600"/>
              </a:spcAft>
              <a:buFont typeface="Arial" panose="020B0604020202020204" pitchFamily="34" charset="0"/>
              <a:buChar char="•"/>
            </a:pPr>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Model can also be used to advise on whether investing in a new amenity is worth it based on predicted price increase.</a:t>
            </a:r>
          </a:p>
          <a:p>
            <a:pPr marL="342900" indent="-342900">
              <a:lnSpc>
                <a:spcPct val="150000"/>
              </a:lnSpc>
              <a:spcAft>
                <a:spcPts val="1600"/>
              </a:spcAft>
              <a:buFont typeface="Arial" panose="020B0604020202020204" pitchFamily="34" charset="0"/>
              <a:buChar char="•"/>
            </a:pPr>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Listings with the greatest negative residuals are the best values based on size, location, amenities, etc. </a:t>
            </a:r>
          </a:p>
          <a:p>
            <a:br>
              <a:rPr lang="en-US" dirty="0"/>
            </a:br>
            <a:endParaRPr lang="en-US" dirty="0"/>
          </a:p>
        </p:txBody>
      </p:sp>
    </p:spTree>
    <p:extLst>
      <p:ext uri="{BB962C8B-B14F-4D97-AF65-F5344CB8AC3E}">
        <p14:creationId xmlns:p14="http://schemas.microsoft.com/office/powerpoint/2010/main" val="24186359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矩形 3"/>
          <p:cNvSpPr/>
          <p:nvPr/>
        </p:nvSpPr>
        <p:spPr>
          <a:xfrm>
            <a:off x="2076451" y="2609850"/>
            <a:ext cx="8382000" cy="1771650"/>
          </a:xfrm>
          <a:custGeom>
            <a:avLst/>
            <a:gdLst>
              <a:gd name="connsiteX0" fmla="*/ 0 w 8153400"/>
              <a:gd name="connsiteY0" fmla="*/ 0 h 1428750"/>
              <a:gd name="connsiteX1" fmla="*/ 8153400 w 8153400"/>
              <a:gd name="connsiteY1" fmla="*/ 0 h 1428750"/>
              <a:gd name="connsiteX2" fmla="*/ 8153400 w 8153400"/>
              <a:gd name="connsiteY2" fmla="*/ 1428750 h 1428750"/>
              <a:gd name="connsiteX3" fmla="*/ 0 w 8153400"/>
              <a:gd name="connsiteY3" fmla="*/ 1428750 h 1428750"/>
              <a:gd name="connsiteX4" fmla="*/ 0 w 8153400"/>
              <a:gd name="connsiteY4" fmla="*/ 0 h 1428750"/>
              <a:gd name="connsiteX0" fmla="*/ 0 w 8382000"/>
              <a:gd name="connsiteY0" fmla="*/ 0 h 1771650"/>
              <a:gd name="connsiteX1" fmla="*/ 8153400 w 8382000"/>
              <a:gd name="connsiteY1" fmla="*/ 0 h 1771650"/>
              <a:gd name="connsiteX2" fmla="*/ 8382000 w 8382000"/>
              <a:gd name="connsiteY2" fmla="*/ 1771650 h 1771650"/>
              <a:gd name="connsiteX3" fmla="*/ 0 w 8382000"/>
              <a:gd name="connsiteY3" fmla="*/ 1428750 h 1771650"/>
              <a:gd name="connsiteX4" fmla="*/ 0 w 8382000"/>
              <a:gd name="connsiteY4" fmla="*/ 0 h 177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0" h="1771650">
                <a:moveTo>
                  <a:pt x="0" y="0"/>
                </a:moveTo>
                <a:lnTo>
                  <a:pt x="8153400" y="0"/>
                </a:lnTo>
                <a:lnTo>
                  <a:pt x="8382000" y="1771650"/>
                </a:lnTo>
                <a:lnTo>
                  <a:pt x="0" y="1428750"/>
                </a:lnTo>
                <a:lnTo>
                  <a:pt x="0" y="0"/>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矩形 2"/>
          <p:cNvSpPr/>
          <p:nvPr/>
        </p:nvSpPr>
        <p:spPr>
          <a:xfrm>
            <a:off x="2076451" y="2609850"/>
            <a:ext cx="8153400" cy="1428750"/>
          </a:xfrm>
          <a:prstGeom prst="rect">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Copyright Notice"/>
          <p:cNvSpPr>
            <a:spLocks/>
          </p:cNvSpPr>
          <p:nvPr/>
        </p:nvSpPr>
        <p:spPr bwMode="auto">
          <a:xfrm>
            <a:off x="4877149" y="3119284"/>
            <a:ext cx="2437701"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600" b="1" cap="small" dirty="0">
                <a:solidFill>
                  <a:srgbClr val="F3C953"/>
                </a:solidFill>
                <a:latin typeface="微软雅黑" panose="020B0503020204020204" pitchFamily="34" charset="-122"/>
                <a:ea typeface="微软雅黑" panose="020B0503020204020204" pitchFamily="34" charset="-122"/>
              </a:rPr>
              <a:t>Questions</a:t>
            </a:r>
          </a:p>
        </p:txBody>
      </p:sp>
    </p:spTree>
    <p:extLst>
      <p:ext uri="{BB962C8B-B14F-4D97-AF65-F5344CB8AC3E}">
        <p14:creationId xmlns:p14="http://schemas.microsoft.com/office/powerpoint/2010/main" val="5839934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pyright Notice"/>
          <p:cNvSpPr>
            <a:spLocks/>
          </p:cNvSpPr>
          <p:nvPr/>
        </p:nvSpPr>
        <p:spPr bwMode="auto">
          <a:xfrm>
            <a:off x="5224316" y="601770"/>
            <a:ext cx="1743408"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cap="small" dirty="0">
                <a:solidFill>
                  <a:srgbClr val="4D86B3"/>
                </a:solidFill>
                <a:latin typeface="Arial" panose="020B0604020202020204" pitchFamily="34" charset="0"/>
                <a:ea typeface="微软雅黑" panose="020B0503020204020204" pitchFamily="34" charset="-122"/>
                <a:cs typeface="Arial" panose="020B0604020202020204" pitchFamily="34" charset="0"/>
              </a:rPr>
              <a:t>Appendix A</a:t>
            </a:r>
          </a:p>
        </p:txBody>
      </p:sp>
      <p:cxnSp>
        <p:nvCxnSpPr>
          <p:cNvPr id="4" name="直接连接符 3"/>
          <p:cNvCxnSpPr/>
          <p:nvPr/>
        </p:nvCxnSpPr>
        <p:spPr>
          <a:xfrm>
            <a:off x="590551" y="1238250"/>
            <a:ext cx="11010900" cy="0"/>
          </a:xfrm>
          <a:prstGeom prst="line">
            <a:avLst/>
          </a:prstGeom>
          <a:ln>
            <a:solidFill>
              <a:srgbClr val="113A59"/>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8915401" y="704136"/>
            <a:ext cx="2247900" cy="534114"/>
            <a:chOff x="2028559" y="4443106"/>
            <a:chExt cx="10163441" cy="2414894"/>
          </a:xfrm>
        </p:grpSpPr>
        <p:grpSp>
          <p:nvGrpSpPr>
            <p:cNvPr id="5" name="组合 4"/>
            <p:cNvGrpSpPr/>
            <p:nvPr/>
          </p:nvGrpSpPr>
          <p:grpSpPr>
            <a:xfrm>
              <a:off x="4956670" y="4443106"/>
              <a:ext cx="4884016" cy="2414894"/>
              <a:chOff x="4956670" y="4443106"/>
              <a:chExt cx="4884016" cy="2414894"/>
            </a:xfrm>
          </p:grpSpPr>
          <p:sp>
            <p:nvSpPr>
              <p:cNvPr id="6" name="等腰三角形 5"/>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3492614" y="5410200"/>
              <a:ext cx="2928111" cy="1447800"/>
              <a:chOff x="4956670" y="4443106"/>
              <a:chExt cx="4884016" cy="2414894"/>
            </a:xfrm>
          </p:grpSpPr>
          <p:sp>
            <p:nvSpPr>
              <p:cNvPr id="9" name="等腰三角形 8"/>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7721714" y="5048250"/>
              <a:ext cx="3660139" cy="1809750"/>
              <a:chOff x="4956670" y="4443106"/>
              <a:chExt cx="4884016" cy="2414894"/>
            </a:xfrm>
          </p:grpSpPr>
          <p:sp>
            <p:nvSpPr>
              <p:cNvPr id="12" name="等腰三角形 11"/>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2028559" y="6342960"/>
              <a:ext cx="1041643" cy="515039"/>
              <a:chOff x="4956670" y="4443106"/>
              <a:chExt cx="4884016" cy="2414894"/>
            </a:xfrm>
          </p:grpSpPr>
          <p:sp>
            <p:nvSpPr>
              <p:cNvPr id="15" name="等腰三角形 14"/>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1150357" y="6342960"/>
              <a:ext cx="1041643" cy="515039"/>
              <a:chOff x="4956670" y="4443106"/>
              <a:chExt cx="4884016" cy="2414894"/>
            </a:xfrm>
          </p:grpSpPr>
          <p:sp>
            <p:nvSpPr>
              <p:cNvPr id="18" name="等腰三角形 17"/>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1" name="组合 20"/>
          <p:cNvGrpSpPr/>
          <p:nvPr/>
        </p:nvGrpSpPr>
        <p:grpSpPr>
          <a:xfrm flipH="1">
            <a:off x="742951" y="704136"/>
            <a:ext cx="2247900" cy="534114"/>
            <a:chOff x="2028559" y="4443106"/>
            <a:chExt cx="10163441" cy="2414894"/>
          </a:xfrm>
        </p:grpSpPr>
        <p:grpSp>
          <p:nvGrpSpPr>
            <p:cNvPr id="22" name="组合 21"/>
            <p:cNvGrpSpPr/>
            <p:nvPr/>
          </p:nvGrpSpPr>
          <p:grpSpPr>
            <a:xfrm>
              <a:off x="4956670" y="4443106"/>
              <a:ext cx="4884016" cy="2414894"/>
              <a:chOff x="4956670" y="4443106"/>
              <a:chExt cx="4884016" cy="2414894"/>
            </a:xfrm>
          </p:grpSpPr>
          <p:sp>
            <p:nvSpPr>
              <p:cNvPr id="35" name="等腰三角形 34"/>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3492614" y="5410200"/>
              <a:ext cx="2928111" cy="1447800"/>
              <a:chOff x="4956670" y="4443106"/>
              <a:chExt cx="4884016" cy="2414894"/>
            </a:xfrm>
          </p:grpSpPr>
          <p:sp>
            <p:nvSpPr>
              <p:cNvPr id="33" name="等腰三角形 32"/>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7721714" y="5048250"/>
              <a:ext cx="3660139" cy="1809750"/>
              <a:chOff x="4956670" y="4443106"/>
              <a:chExt cx="4884016" cy="2414894"/>
            </a:xfrm>
          </p:grpSpPr>
          <p:sp>
            <p:nvSpPr>
              <p:cNvPr id="31" name="等腰三角形 30"/>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2028559" y="6342960"/>
              <a:ext cx="1041643" cy="515039"/>
              <a:chOff x="4956670" y="4443106"/>
              <a:chExt cx="4884016" cy="2414894"/>
            </a:xfrm>
          </p:grpSpPr>
          <p:sp>
            <p:nvSpPr>
              <p:cNvPr id="29" name="等腰三角形 28"/>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11150357" y="6342960"/>
              <a:ext cx="1041643" cy="515039"/>
              <a:chOff x="4956670" y="4443106"/>
              <a:chExt cx="4884016" cy="2414894"/>
            </a:xfrm>
          </p:grpSpPr>
          <p:sp>
            <p:nvSpPr>
              <p:cNvPr id="27" name="等腰三角形 26"/>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7" name="TextBox 36">
            <a:extLst>
              <a:ext uri="{FF2B5EF4-FFF2-40B4-BE49-F238E27FC236}">
                <a16:creationId xmlns:a16="http://schemas.microsoft.com/office/drawing/2014/main" id="{FCDB5186-824D-4880-A52B-EFF0A5F226F8}"/>
              </a:ext>
            </a:extLst>
          </p:cNvPr>
          <p:cNvSpPr txBox="1"/>
          <p:nvPr/>
        </p:nvSpPr>
        <p:spPr>
          <a:xfrm>
            <a:off x="4722403" y="1384152"/>
            <a:ext cx="2958559" cy="400110"/>
          </a:xfrm>
          <a:prstGeom prst="rect">
            <a:avLst/>
          </a:prstGeom>
          <a:noFill/>
        </p:spPr>
        <p:txBody>
          <a:bodyPr wrap="square" rtlCol="0">
            <a:spAutoFit/>
          </a:bodyPr>
          <a:lstStyle/>
          <a:p>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Price Variation by Time</a:t>
            </a:r>
          </a:p>
        </p:txBody>
      </p:sp>
      <p:pic>
        <p:nvPicPr>
          <p:cNvPr id="12290" name="Picture 2" descr="https://lh5.googleusercontent.com/5OxP8qSWIg_w5egxSicoqnfnOR1tBLmzG8zWWJ0mP0R2nTI85erygyM9zi5X_-7ivb4hx_DOxlm13QTIOlhMaDwNQQGK-LQoL8a7LI9IGcSG4oD6T0t7vBzcURPkfgdXdoMXMiCO75k">
            <a:extLst>
              <a:ext uri="{FF2B5EF4-FFF2-40B4-BE49-F238E27FC236}">
                <a16:creationId xmlns:a16="http://schemas.microsoft.com/office/drawing/2014/main" id="{1EC00164-7EE1-46AF-8216-AA4290DDD9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7268" y="2988584"/>
            <a:ext cx="10076033" cy="215690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3FA2EE73-84FD-4CF1-8B2E-8C016DBDB113}"/>
              </a:ext>
            </a:extLst>
          </p:cNvPr>
          <p:cNvPicPr>
            <a:picLocks noChangeAspect="1"/>
          </p:cNvPicPr>
          <p:nvPr/>
        </p:nvPicPr>
        <p:blipFill>
          <a:blip r:embed="rId3"/>
          <a:stretch>
            <a:fillRect/>
          </a:stretch>
        </p:blipFill>
        <p:spPr>
          <a:xfrm>
            <a:off x="436245" y="1833981"/>
            <a:ext cx="10953750" cy="1057275"/>
          </a:xfrm>
          <a:prstGeom prst="rect">
            <a:avLst/>
          </a:prstGeom>
        </p:spPr>
      </p:pic>
    </p:spTree>
    <p:extLst>
      <p:ext uri="{BB962C8B-B14F-4D97-AF65-F5344CB8AC3E}">
        <p14:creationId xmlns:p14="http://schemas.microsoft.com/office/powerpoint/2010/main" val="808375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pyright Notice"/>
          <p:cNvSpPr>
            <a:spLocks/>
          </p:cNvSpPr>
          <p:nvPr/>
        </p:nvSpPr>
        <p:spPr bwMode="auto">
          <a:xfrm>
            <a:off x="4989360" y="601770"/>
            <a:ext cx="2213280"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cap="small" dirty="0">
                <a:solidFill>
                  <a:srgbClr val="4D86B3"/>
                </a:solidFill>
                <a:latin typeface="微软雅黑" panose="020B0503020204020204" pitchFamily="34" charset="-122"/>
                <a:ea typeface="微软雅黑" panose="020B0503020204020204" pitchFamily="34" charset="-122"/>
              </a:rPr>
              <a:t>About Airbnb</a:t>
            </a:r>
          </a:p>
        </p:txBody>
      </p:sp>
      <p:cxnSp>
        <p:nvCxnSpPr>
          <p:cNvPr id="4" name="直接连接符 3"/>
          <p:cNvCxnSpPr/>
          <p:nvPr/>
        </p:nvCxnSpPr>
        <p:spPr>
          <a:xfrm>
            <a:off x="590551" y="1238250"/>
            <a:ext cx="11010900" cy="0"/>
          </a:xfrm>
          <a:prstGeom prst="line">
            <a:avLst/>
          </a:prstGeom>
          <a:ln>
            <a:solidFill>
              <a:srgbClr val="113A59"/>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8915401" y="704136"/>
            <a:ext cx="2247900" cy="534114"/>
            <a:chOff x="2028559" y="4443106"/>
            <a:chExt cx="10163441" cy="2414894"/>
          </a:xfrm>
        </p:grpSpPr>
        <p:grpSp>
          <p:nvGrpSpPr>
            <p:cNvPr id="5" name="组合 4"/>
            <p:cNvGrpSpPr/>
            <p:nvPr/>
          </p:nvGrpSpPr>
          <p:grpSpPr>
            <a:xfrm>
              <a:off x="4956670" y="4443106"/>
              <a:ext cx="4884016" cy="2414894"/>
              <a:chOff x="4956670" y="4443106"/>
              <a:chExt cx="4884016" cy="2414894"/>
            </a:xfrm>
          </p:grpSpPr>
          <p:sp>
            <p:nvSpPr>
              <p:cNvPr id="6" name="等腰三角形 5"/>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3492614" y="5410200"/>
              <a:ext cx="2928111" cy="1447800"/>
              <a:chOff x="4956670" y="4443106"/>
              <a:chExt cx="4884016" cy="2414894"/>
            </a:xfrm>
          </p:grpSpPr>
          <p:sp>
            <p:nvSpPr>
              <p:cNvPr id="9" name="等腰三角形 8"/>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7721714" y="5048250"/>
              <a:ext cx="3660139" cy="1809750"/>
              <a:chOff x="4956670" y="4443106"/>
              <a:chExt cx="4884016" cy="2414894"/>
            </a:xfrm>
          </p:grpSpPr>
          <p:sp>
            <p:nvSpPr>
              <p:cNvPr id="12" name="等腰三角形 11"/>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2028559" y="6342960"/>
              <a:ext cx="1041643" cy="515039"/>
              <a:chOff x="4956670" y="4443106"/>
              <a:chExt cx="4884016" cy="2414894"/>
            </a:xfrm>
          </p:grpSpPr>
          <p:sp>
            <p:nvSpPr>
              <p:cNvPr id="15" name="等腰三角形 14"/>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1150357" y="6342960"/>
              <a:ext cx="1041643" cy="515039"/>
              <a:chOff x="4956670" y="4443106"/>
              <a:chExt cx="4884016" cy="2414894"/>
            </a:xfrm>
          </p:grpSpPr>
          <p:sp>
            <p:nvSpPr>
              <p:cNvPr id="18" name="等腰三角形 17"/>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1" name="组合 20"/>
          <p:cNvGrpSpPr/>
          <p:nvPr/>
        </p:nvGrpSpPr>
        <p:grpSpPr>
          <a:xfrm flipH="1">
            <a:off x="742951" y="704136"/>
            <a:ext cx="2247900" cy="534114"/>
            <a:chOff x="2028559" y="4443106"/>
            <a:chExt cx="10163441" cy="2414894"/>
          </a:xfrm>
        </p:grpSpPr>
        <p:grpSp>
          <p:nvGrpSpPr>
            <p:cNvPr id="22" name="组合 21"/>
            <p:cNvGrpSpPr/>
            <p:nvPr/>
          </p:nvGrpSpPr>
          <p:grpSpPr>
            <a:xfrm>
              <a:off x="4956670" y="4443106"/>
              <a:ext cx="4884016" cy="2414894"/>
              <a:chOff x="4956670" y="4443106"/>
              <a:chExt cx="4884016" cy="2414894"/>
            </a:xfrm>
          </p:grpSpPr>
          <p:sp>
            <p:nvSpPr>
              <p:cNvPr id="35" name="等腰三角形 34"/>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3492614" y="5410200"/>
              <a:ext cx="2928111" cy="1447800"/>
              <a:chOff x="4956670" y="4443106"/>
              <a:chExt cx="4884016" cy="2414894"/>
            </a:xfrm>
          </p:grpSpPr>
          <p:sp>
            <p:nvSpPr>
              <p:cNvPr id="33" name="等腰三角形 32"/>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7721714" y="5048250"/>
              <a:ext cx="3660139" cy="1809750"/>
              <a:chOff x="4956670" y="4443106"/>
              <a:chExt cx="4884016" cy="2414894"/>
            </a:xfrm>
          </p:grpSpPr>
          <p:sp>
            <p:nvSpPr>
              <p:cNvPr id="31" name="等腰三角形 30"/>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2028559" y="6342960"/>
              <a:ext cx="1041643" cy="515039"/>
              <a:chOff x="4956670" y="4443106"/>
              <a:chExt cx="4884016" cy="2414894"/>
            </a:xfrm>
          </p:grpSpPr>
          <p:sp>
            <p:nvSpPr>
              <p:cNvPr id="29" name="等腰三角形 28"/>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11150357" y="6342960"/>
              <a:ext cx="1041643" cy="515039"/>
              <a:chOff x="4956670" y="4443106"/>
              <a:chExt cx="4884016" cy="2414894"/>
            </a:xfrm>
          </p:grpSpPr>
          <p:sp>
            <p:nvSpPr>
              <p:cNvPr id="27" name="等腰三角形 26"/>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40" name="Picture 39">
            <a:extLst>
              <a:ext uri="{FF2B5EF4-FFF2-40B4-BE49-F238E27FC236}">
                <a16:creationId xmlns:a16="http://schemas.microsoft.com/office/drawing/2014/main" id="{AF733CDE-187D-4650-8088-E9F998AAD0AE}"/>
              </a:ext>
            </a:extLst>
          </p:cNvPr>
          <p:cNvPicPr>
            <a:picLocks noChangeAspect="1"/>
          </p:cNvPicPr>
          <p:nvPr/>
        </p:nvPicPr>
        <p:blipFill rotWithShape="1">
          <a:blip r:embed="rId3"/>
          <a:srcRect b="1897"/>
          <a:stretch/>
        </p:blipFill>
        <p:spPr>
          <a:xfrm>
            <a:off x="2704169" y="3636412"/>
            <a:ext cx="6696950" cy="3132327"/>
          </a:xfrm>
          <a:prstGeom prst="rect">
            <a:avLst/>
          </a:prstGeom>
        </p:spPr>
      </p:pic>
      <p:sp>
        <p:nvSpPr>
          <p:cNvPr id="41" name="stick-man_294515">
            <a:extLst>
              <a:ext uri="{FF2B5EF4-FFF2-40B4-BE49-F238E27FC236}">
                <a16:creationId xmlns:a16="http://schemas.microsoft.com/office/drawing/2014/main" id="{5D68EFB8-7139-4BC3-BD87-4DA4567D9D50}"/>
              </a:ext>
            </a:extLst>
          </p:cNvPr>
          <p:cNvSpPr>
            <a:spLocks noChangeAspect="1"/>
          </p:cNvSpPr>
          <p:nvPr/>
        </p:nvSpPr>
        <p:spPr bwMode="auto">
          <a:xfrm>
            <a:off x="1499564" y="1802138"/>
            <a:ext cx="434632" cy="340015"/>
          </a:xfrm>
          <a:custGeom>
            <a:avLst/>
            <a:gdLst>
              <a:gd name="connsiteX0" fmla="*/ 303775 w 607639"/>
              <a:gd name="connsiteY0" fmla="*/ 235618 h 432566"/>
              <a:gd name="connsiteX1" fmla="*/ 441377 w 607639"/>
              <a:gd name="connsiteY1" fmla="*/ 302719 h 432566"/>
              <a:gd name="connsiteX2" fmla="*/ 489885 w 607639"/>
              <a:gd name="connsiteY2" fmla="*/ 292232 h 432566"/>
              <a:gd name="connsiteX3" fmla="*/ 607639 w 607639"/>
              <a:gd name="connsiteY3" fmla="*/ 409814 h 432566"/>
              <a:gd name="connsiteX4" fmla="*/ 584854 w 607639"/>
              <a:gd name="connsiteY4" fmla="*/ 432566 h 432566"/>
              <a:gd name="connsiteX5" fmla="*/ 394828 w 607639"/>
              <a:gd name="connsiteY5" fmla="*/ 432566 h 432566"/>
              <a:gd name="connsiteX6" fmla="*/ 212812 w 607639"/>
              <a:gd name="connsiteY6" fmla="*/ 432566 h 432566"/>
              <a:gd name="connsiteX7" fmla="*/ 22786 w 607639"/>
              <a:gd name="connsiteY7" fmla="*/ 432566 h 432566"/>
              <a:gd name="connsiteX8" fmla="*/ 0 w 607639"/>
              <a:gd name="connsiteY8" fmla="*/ 409814 h 432566"/>
              <a:gd name="connsiteX9" fmla="*/ 117754 w 607639"/>
              <a:gd name="connsiteY9" fmla="*/ 292232 h 432566"/>
              <a:gd name="connsiteX10" fmla="*/ 166262 w 607639"/>
              <a:gd name="connsiteY10" fmla="*/ 302719 h 432566"/>
              <a:gd name="connsiteX11" fmla="*/ 303775 w 607639"/>
              <a:gd name="connsiteY11" fmla="*/ 235618 h 432566"/>
              <a:gd name="connsiteX12" fmla="*/ 489830 w 607639"/>
              <a:gd name="connsiteY12" fmla="*/ 110364 h 432566"/>
              <a:gd name="connsiteX13" fmla="*/ 558173 w 607639"/>
              <a:gd name="connsiteY13" fmla="*/ 178530 h 432566"/>
              <a:gd name="connsiteX14" fmla="*/ 489830 w 607639"/>
              <a:gd name="connsiteY14" fmla="*/ 246696 h 432566"/>
              <a:gd name="connsiteX15" fmla="*/ 421487 w 607639"/>
              <a:gd name="connsiteY15" fmla="*/ 178530 h 432566"/>
              <a:gd name="connsiteX16" fmla="*/ 489830 w 607639"/>
              <a:gd name="connsiteY16" fmla="*/ 110364 h 432566"/>
              <a:gd name="connsiteX17" fmla="*/ 117738 w 607639"/>
              <a:gd name="connsiteY17" fmla="*/ 110364 h 432566"/>
              <a:gd name="connsiteX18" fmla="*/ 186010 w 607639"/>
              <a:gd name="connsiteY18" fmla="*/ 178530 h 432566"/>
              <a:gd name="connsiteX19" fmla="*/ 117738 w 607639"/>
              <a:gd name="connsiteY19" fmla="*/ 246696 h 432566"/>
              <a:gd name="connsiteX20" fmla="*/ 49466 w 607639"/>
              <a:gd name="connsiteY20" fmla="*/ 178530 h 432566"/>
              <a:gd name="connsiteX21" fmla="*/ 117738 w 607639"/>
              <a:gd name="connsiteY21" fmla="*/ 110364 h 432566"/>
              <a:gd name="connsiteX22" fmla="*/ 303820 w 607639"/>
              <a:gd name="connsiteY22" fmla="*/ 0 h 432566"/>
              <a:gd name="connsiteX23" fmla="*/ 398978 w 607639"/>
              <a:gd name="connsiteY23" fmla="*/ 95052 h 432566"/>
              <a:gd name="connsiteX24" fmla="*/ 303820 w 607639"/>
              <a:gd name="connsiteY24" fmla="*/ 190104 h 432566"/>
              <a:gd name="connsiteX25" fmla="*/ 208662 w 607639"/>
              <a:gd name="connsiteY25" fmla="*/ 95052 h 432566"/>
              <a:gd name="connsiteX26" fmla="*/ 303820 w 607639"/>
              <a:gd name="connsiteY26" fmla="*/ 0 h 43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7639" h="432566">
                <a:moveTo>
                  <a:pt x="303775" y="235618"/>
                </a:moveTo>
                <a:cubicBezTo>
                  <a:pt x="357623" y="235618"/>
                  <a:pt x="408534" y="260859"/>
                  <a:pt x="441377" y="302719"/>
                </a:cubicBezTo>
                <a:cubicBezTo>
                  <a:pt x="456152" y="295965"/>
                  <a:pt x="472529" y="292232"/>
                  <a:pt x="489885" y="292232"/>
                </a:cubicBezTo>
                <a:cubicBezTo>
                  <a:pt x="554770" y="292232"/>
                  <a:pt x="607639" y="344935"/>
                  <a:pt x="607639" y="409814"/>
                </a:cubicBezTo>
                <a:cubicBezTo>
                  <a:pt x="607639" y="422346"/>
                  <a:pt x="597404" y="432566"/>
                  <a:pt x="584854" y="432566"/>
                </a:cubicBezTo>
                <a:lnTo>
                  <a:pt x="394828" y="432566"/>
                </a:lnTo>
                <a:lnTo>
                  <a:pt x="212812" y="432566"/>
                </a:lnTo>
                <a:lnTo>
                  <a:pt x="22786" y="432566"/>
                </a:lnTo>
                <a:cubicBezTo>
                  <a:pt x="10147" y="432566"/>
                  <a:pt x="0" y="422346"/>
                  <a:pt x="0" y="409814"/>
                </a:cubicBezTo>
                <a:cubicBezTo>
                  <a:pt x="0" y="344935"/>
                  <a:pt x="52869" y="292232"/>
                  <a:pt x="117754" y="292232"/>
                </a:cubicBezTo>
                <a:cubicBezTo>
                  <a:pt x="135021" y="292232"/>
                  <a:pt x="151487" y="295965"/>
                  <a:pt x="166262" y="302719"/>
                </a:cubicBezTo>
                <a:cubicBezTo>
                  <a:pt x="199016" y="260859"/>
                  <a:pt x="249927" y="235618"/>
                  <a:pt x="303775" y="235618"/>
                </a:cubicBezTo>
                <a:close/>
                <a:moveTo>
                  <a:pt x="489830" y="110364"/>
                </a:moveTo>
                <a:cubicBezTo>
                  <a:pt x="527575" y="110364"/>
                  <a:pt x="558173" y="140883"/>
                  <a:pt x="558173" y="178530"/>
                </a:cubicBezTo>
                <a:cubicBezTo>
                  <a:pt x="558173" y="216177"/>
                  <a:pt x="527575" y="246696"/>
                  <a:pt x="489830" y="246696"/>
                </a:cubicBezTo>
                <a:cubicBezTo>
                  <a:pt x="452085" y="246696"/>
                  <a:pt x="421487" y="216177"/>
                  <a:pt x="421487" y="178530"/>
                </a:cubicBezTo>
                <a:cubicBezTo>
                  <a:pt x="421487" y="140883"/>
                  <a:pt x="452085" y="110364"/>
                  <a:pt x="489830" y="110364"/>
                </a:cubicBezTo>
                <a:close/>
                <a:moveTo>
                  <a:pt x="117738" y="110364"/>
                </a:moveTo>
                <a:cubicBezTo>
                  <a:pt x="155444" y="110364"/>
                  <a:pt x="186010" y="140883"/>
                  <a:pt x="186010" y="178530"/>
                </a:cubicBezTo>
                <a:cubicBezTo>
                  <a:pt x="186010" y="216177"/>
                  <a:pt x="155444" y="246696"/>
                  <a:pt x="117738" y="246696"/>
                </a:cubicBezTo>
                <a:cubicBezTo>
                  <a:pt x="80032" y="246696"/>
                  <a:pt x="49466" y="216177"/>
                  <a:pt x="49466" y="178530"/>
                </a:cubicBezTo>
                <a:cubicBezTo>
                  <a:pt x="49466" y="140883"/>
                  <a:pt x="80032" y="110364"/>
                  <a:pt x="117738" y="110364"/>
                </a:cubicBezTo>
                <a:close/>
                <a:moveTo>
                  <a:pt x="303820" y="0"/>
                </a:moveTo>
                <a:cubicBezTo>
                  <a:pt x="356374" y="0"/>
                  <a:pt x="398978" y="42556"/>
                  <a:pt x="398978" y="95052"/>
                </a:cubicBezTo>
                <a:cubicBezTo>
                  <a:pt x="398978" y="147548"/>
                  <a:pt x="356374" y="190104"/>
                  <a:pt x="303820" y="190104"/>
                </a:cubicBezTo>
                <a:cubicBezTo>
                  <a:pt x="251266" y="190104"/>
                  <a:pt x="208662" y="147548"/>
                  <a:pt x="208662" y="95052"/>
                </a:cubicBezTo>
                <a:cubicBezTo>
                  <a:pt x="208662" y="42556"/>
                  <a:pt x="251266" y="0"/>
                  <a:pt x="303820" y="0"/>
                </a:cubicBezTo>
                <a:close/>
              </a:path>
            </a:pathLst>
          </a:custGeom>
          <a:solidFill>
            <a:schemeClr val="tx1"/>
          </a:solidFill>
          <a:ln>
            <a:noFill/>
          </a:ln>
        </p:spPr>
      </p:sp>
      <p:sp>
        <p:nvSpPr>
          <p:cNvPr id="43" name="two-opposite-up-and-down-arrows-side-by-side_60798">
            <a:extLst>
              <a:ext uri="{FF2B5EF4-FFF2-40B4-BE49-F238E27FC236}">
                <a16:creationId xmlns:a16="http://schemas.microsoft.com/office/drawing/2014/main" id="{3C21D2AE-46D2-440C-892A-E6876656E1DB}"/>
              </a:ext>
            </a:extLst>
          </p:cNvPr>
          <p:cNvSpPr>
            <a:spLocks noChangeAspect="1"/>
          </p:cNvSpPr>
          <p:nvPr/>
        </p:nvSpPr>
        <p:spPr bwMode="auto">
          <a:xfrm rot="5400000">
            <a:off x="6180545" y="1801880"/>
            <a:ext cx="301009" cy="423634"/>
          </a:xfrm>
          <a:custGeom>
            <a:avLst/>
            <a:gdLst>
              <a:gd name="connsiteX0" fmla="*/ 306542 w 431150"/>
              <a:gd name="connsiteY0" fmla="*/ 0 h 606792"/>
              <a:gd name="connsiteX1" fmla="*/ 306793 w 431150"/>
              <a:gd name="connsiteY1" fmla="*/ 0 h 606792"/>
              <a:gd name="connsiteX2" fmla="*/ 331497 w 431150"/>
              <a:gd name="connsiteY2" fmla="*/ 10128 h 606792"/>
              <a:gd name="connsiteX3" fmla="*/ 420724 w 431150"/>
              <a:gd name="connsiteY3" fmla="*/ 98174 h 606792"/>
              <a:gd name="connsiteX4" fmla="*/ 420975 w 431150"/>
              <a:gd name="connsiteY4" fmla="*/ 147812 h 606792"/>
              <a:gd name="connsiteX5" fmla="*/ 395970 w 431150"/>
              <a:gd name="connsiteY5" fmla="*/ 158241 h 606792"/>
              <a:gd name="connsiteX6" fmla="*/ 371316 w 431150"/>
              <a:gd name="connsiteY6" fmla="*/ 148113 h 606792"/>
              <a:gd name="connsiteX7" fmla="*/ 343046 w 431150"/>
              <a:gd name="connsiteY7" fmla="*/ 120235 h 606792"/>
              <a:gd name="connsiteX8" fmla="*/ 343046 w 431150"/>
              <a:gd name="connsiteY8" fmla="*/ 571694 h 606792"/>
              <a:gd name="connsiteX9" fmla="*/ 307898 w 431150"/>
              <a:gd name="connsiteY9" fmla="*/ 606792 h 606792"/>
              <a:gd name="connsiteX10" fmla="*/ 272749 w 431150"/>
              <a:gd name="connsiteY10" fmla="*/ 571694 h 606792"/>
              <a:gd name="connsiteX11" fmla="*/ 272749 w 431150"/>
              <a:gd name="connsiteY11" fmla="*/ 119433 h 606792"/>
              <a:gd name="connsiteX12" fmla="*/ 244781 w 431150"/>
              <a:gd name="connsiteY12" fmla="*/ 147662 h 606792"/>
              <a:gd name="connsiteX13" fmla="*/ 195071 w 431150"/>
              <a:gd name="connsiteY13" fmla="*/ 147963 h 606792"/>
              <a:gd name="connsiteX14" fmla="*/ 194770 w 431150"/>
              <a:gd name="connsiteY14" fmla="*/ 98324 h 606792"/>
              <a:gd name="connsiteX15" fmla="*/ 281787 w 431150"/>
              <a:gd name="connsiteY15" fmla="*/ 10429 h 606792"/>
              <a:gd name="connsiteX16" fmla="*/ 306542 w 431150"/>
              <a:gd name="connsiteY16" fmla="*/ 0 h 606792"/>
              <a:gd name="connsiteX17" fmla="*/ 123288 w 431150"/>
              <a:gd name="connsiteY17" fmla="*/ 0 h 606792"/>
              <a:gd name="connsiteX18" fmla="*/ 158440 w 431150"/>
              <a:gd name="connsiteY18" fmla="*/ 35098 h 606792"/>
              <a:gd name="connsiteX19" fmla="*/ 158440 w 431150"/>
              <a:gd name="connsiteY19" fmla="*/ 486557 h 606792"/>
              <a:gd name="connsiteX20" fmla="*/ 186661 w 431150"/>
              <a:gd name="connsiteY20" fmla="*/ 458679 h 606792"/>
              <a:gd name="connsiteX21" fmla="*/ 236375 w 431150"/>
              <a:gd name="connsiteY21" fmla="*/ 458980 h 606792"/>
              <a:gd name="connsiteX22" fmla="*/ 236074 w 431150"/>
              <a:gd name="connsiteY22" fmla="*/ 508618 h 606792"/>
              <a:gd name="connsiteX23" fmla="*/ 146840 w 431150"/>
              <a:gd name="connsiteY23" fmla="*/ 596664 h 606792"/>
              <a:gd name="connsiteX24" fmla="*/ 122133 w 431150"/>
              <a:gd name="connsiteY24" fmla="*/ 606792 h 606792"/>
              <a:gd name="connsiteX25" fmla="*/ 121932 w 431150"/>
              <a:gd name="connsiteY25" fmla="*/ 606792 h 606792"/>
              <a:gd name="connsiteX26" fmla="*/ 97126 w 431150"/>
              <a:gd name="connsiteY26" fmla="*/ 596363 h 606792"/>
              <a:gd name="connsiteX27" fmla="*/ 10151 w 431150"/>
              <a:gd name="connsiteY27" fmla="*/ 508468 h 606792"/>
              <a:gd name="connsiteX28" fmla="*/ 10452 w 431150"/>
              <a:gd name="connsiteY28" fmla="*/ 458829 h 606792"/>
              <a:gd name="connsiteX29" fmla="*/ 60166 w 431150"/>
              <a:gd name="connsiteY29" fmla="*/ 459130 h 606792"/>
              <a:gd name="connsiteX30" fmla="*/ 88137 w 431150"/>
              <a:gd name="connsiteY30" fmla="*/ 487359 h 606792"/>
              <a:gd name="connsiteX31" fmla="*/ 88137 w 431150"/>
              <a:gd name="connsiteY31" fmla="*/ 35098 h 606792"/>
              <a:gd name="connsiteX32" fmla="*/ 123288 w 431150"/>
              <a:gd name="connsiteY32" fmla="*/ 0 h 60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31150" h="606792">
                <a:moveTo>
                  <a:pt x="306542" y="0"/>
                </a:moveTo>
                <a:cubicBezTo>
                  <a:pt x="306642" y="0"/>
                  <a:pt x="306693" y="0"/>
                  <a:pt x="306793" y="0"/>
                </a:cubicBezTo>
                <a:cubicBezTo>
                  <a:pt x="316032" y="0"/>
                  <a:pt x="324869" y="3660"/>
                  <a:pt x="331497" y="10128"/>
                </a:cubicBezTo>
                <a:lnTo>
                  <a:pt x="420724" y="98174"/>
                </a:lnTo>
                <a:cubicBezTo>
                  <a:pt x="434533" y="111812"/>
                  <a:pt x="434633" y="134024"/>
                  <a:pt x="420975" y="147812"/>
                </a:cubicBezTo>
                <a:cubicBezTo>
                  <a:pt x="414147" y="154731"/>
                  <a:pt x="405058" y="158241"/>
                  <a:pt x="395970" y="158241"/>
                </a:cubicBezTo>
                <a:cubicBezTo>
                  <a:pt x="387082" y="158241"/>
                  <a:pt x="378144" y="154832"/>
                  <a:pt x="371316" y="148113"/>
                </a:cubicBezTo>
                <a:lnTo>
                  <a:pt x="343046" y="120235"/>
                </a:lnTo>
                <a:lnTo>
                  <a:pt x="343046" y="571694"/>
                </a:lnTo>
                <a:cubicBezTo>
                  <a:pt x="343046" y="591048"/>
                  <a:pt x="327330" y="606792"/>
                  <a:pt x="307898" y="606792"/>
                </a:cubicBezTo>
                <a:cubicBezTo>
                  <a:pt x="288466" y="606792"/>
                  <a:pt x="272749" y="591048"/>
                  <a:pt x="272749" y="571694"/>
                </a:cubicBezTo>
                <a:lnTo>
                  <a:pt x="272749" y="119433"/>
                </a:lnTo>
                <a:lnTo>
                  <a:pt x="244781" y="147662"/>
                </a:lnTo>
                <a:cubicBezTo>
                  <a:pt x="231173" y="161450"/>
                  <a:pt x="208879" y="161601"/>
                  <a:pt x="195071" y="147963"/>
                </a:cubicBezTo>
                <a:cubicBezTo>
                  <a:pt x="181263" y="134325"/>
                  <a:pt x="181162" y="112113"/>
                  <a:pt x="194770" y="98324"/>
                </a:cubicBezTo>
                <a:lnTo>
                  <a:pt x="281787" y="10429"/>
                </a:lnTo>
                <a:cubicBezTo>
                  <a:pt x="288315" y="3811"/>
                  <a:pt x="297253" y="50"/>
                  <a:pt x="306542" y="0"/>
                </a:cubicBezTo>
                <a:close/>
                <a:moveTo>
                  <a:pt x="123288" y="0"/>
                </a:moveTo>
                <a:cubicBezTo>
                  <a:pt x="142672" y="0"/>
                  <a:pt x="158440" y="15694"/>
                  <a:pt x="158440" y="35098"/>
                </a:cubicBezTo>
                <a:lnTo>
                  <a:pt x="158440" y="486557"/>
                </a:lnTo>
                <a:lnTo>
                  <a:pt x="186661" y="458679"/>
                </a:lnTo>
                <a:cubicBezTo>
                  <a:pt x="200471" y="445041"/>
                  <a:pt x="222716" y="445191"/>
                  <a:pt x="236375" y="458980"/>
                </a:cubicBezTo>
                <a:cubicBezTo>
                  <a:pt x="250034" y="472768"/>
                  <a:pt x="249883" y="494980"/>
                  <a:pt x="236074" y="508618"/>
                </a:cubicBezTo>
                <a:lnTo>
                  <a:pt x="146840" y="596664"/>
                </a:lnTo>
                <a:cubicBezTo>
                  <a:pt x="140261" y="603132"/>
                  <a:pt x="131373" y="606792"/>
                  <a:pt x="122133" y="606792"/>
                </a:cubicBezTo>
                <a:cubicBezTo>
                  <a:pt x="122083" y="606792"/>
                  <a:pt x="121983" y="606792"/>
                  <a:pt x="121932" y="606792"/>
                </a:cubicBezTo>
                <a:cubicBezTo>
                  <a:pt x="112592" y="606692"/>
                  <a:pt x="103704" y="602981"/>
                  <a:pt x="97126" y="596363"/>
                </a:cubicBezTo>
                <a:lnTo>
                  <a:pt x="10151" y="508468"/>
                </a:lnTo>
                <a:cubicBezTo>
                  <a:pt x="-3508" y="494679"/>
                  <a:pt x="-3357" y="472417"/>
                  <a:pt x="10452" y="458829"/>
                </a:cubicBezTo>
                <a:cubicBezTo>
                  <a:pt x="24262" y="445191"/>
                  <a:pt x="46508" y="445342"/>
                  <a:pt x="60166" y="459130"/>
                </a:cubicBezTo>
                <a:lnTo>
                  <a:pt x="88137" y="487359"/>
                </a:lnTo>
                <a:lnTo>
                  <a:pt x="88137" y="35098"/>
                </a:lnTo>
                <a:cubicBezTo>
                  <a:pt x="88137" y="15694"/>
                  <a:pt x="103855" y="0"/>
                  <a:pt x="123288" y="0"/>
                </a:cubicBezTo>
                <a:close/>
              </a:path>
            </a:pathLst>
          </a:custGeom>
          <a:solidFill>
            <a:schemeClr val="tx1"/>
          </a:solidFill>
          <a:ln>
            <a:noFill/>
          </a:ln>
        </p:spPr>
      </p:sp>
      <p:sp>
        <p:nvSpPr>
          <p:cNvPr id="45" name="growing-bar-chart_73225">
            <a:extLst>
              <a:ext uri="{FF2B5EF4-FFF2-40B4-BE49-F238E27FC236}">
                <a16:creationId xmlns:a16="http://schemas.microsoft.com/office/drawing/2014/main" id="{5C79FD10-2C6E-461E-AAA7-50A9B967F921}"/>
              </a:ext>
            </a:extLst>
          </p:cNvPr>
          <p:cNvSpPr>
            <a:spLocks noChangeAspect="1"/>
          </p:cNvSpPr>
          <p:nvPr/>
        </p:nvSpPr>
        <p:spPr bwMode="auto">
          <a:xfrm>
            <a:off x="1490413" y="2868403"/>
            <a:ext cx="443783" cy="352705"/>
          </a:xfrm>
          <a:custGeom>
            <a:avLst/>
            <a:gdLst>
              <a:gd name="T0" fmla="*/ 2462 w 2529"/>
              <a:gd name="T1" fmla="*/ 1879 h 2013"/>
              <a:gd name="T2" fmla="*/ 2359 w 2529"/>
              <a:gd name="T3" fmla="*/ 1879 h 2013"/>
              <a:gd name="T4" fmla="*/ 2359 w 2529"/>
              <a:gd name="T5" fmla="*/ 67 h 2013"/>
              <a:gd name="T6" fmla="*/ 2293 w 2529"/>
              <a:gd name="T7" fmla="*/ 0 h 2013"/>
              <a:gd name="T8" fmla="*/ 1966 w 2529"/>
              <a:gd name="T9" fmla="*/ 0 h 2013"/>
              <a:gd name="T10" fmla="*/ 1899 w 2529"/>
              <a:gd name="T11" fmla="*/ 67 h 2013"/>
              <a:gd name="T12" fmla="*/ 1899 w 2529"/>
              <a:gd name="T13" fmla="*/ 1879 h 2013"/>
              <a:gd name="T14" fmla="*/ 1791 w 2529"/>
              <a:gd name="T15" fmla="*/ 1879 h 2013"/>
              <a:gd name="T16" fmla="*/ 1791 w 2529"/>
              <a:gd name="T17" fmla="*/ 328 h 2013"/>
              <a:gd name="T18" fmla="*/ 1724 w 2529"/>
              <a:gd name="T19" fmla="*/ 261 h 2013"/>
              <a:gd name="T20" fmla="*/ 1397 w 2529"/>
              <a:gd name="T21" fmla="*/ 261 h 2013"/>
              <a:gd name="T22" fmla="*/ 1331 w 2529"/>
              <a:gd name="T23" fmla="*/ 328 h 2013"/>
              <a:gd name="T24" fmla="*/ 1331 w 2529"/>
              <a:gd name="T25" fmla="*/ 1879 h 2013"/>
              <a:gd name="T26" fmla="*/ 1222 w 2529"/>
              <a:gd name="T27" fmla="*/ 1879 h 2013"/>
              <a:gd name="T28" fmla="*/ 1222 w 2529"/>
              <a:gd name="T29" fmla="*/ 734 h 2013"/>
              <a:gd name="T30" fmla="*/ 1156 w 2529"/>
              <a:gd name="T31" fmla="*/ 667 h 2013"/>
              <a:gd name="T32" fmla="*/ 829 w 2529"/>
              <a:gd name="T33" fmla="*/ 667 h 2013"/>
              <a:gd name="T34" fmla="*/ 762 w 2529"/>
              <a:gd name="T35" fmla="*/ 734 h 2013"/>
              <a:gd name="T36" fmla="*/ 762 w 2529"/>
              <a:gd name="T37" fmla="*/ 1879 h 2013"/>
              <a:gd name="T38" fmla="*/ 654 w 2529"/>
              <a:gd name="T39" fmla="*/ 1879 h 2013"/>
              <a:gd name="T40" fmla="*/ 654 w 2529"/>
              <a:gd name="T41" fmla="*/ 1107 h 2013"/>
              <a:gd name="T42" fmla="*/ 587 w 2529"/>
              <a:gd name="T43" fmla="*/ 1040 h 2013"/>
              <a:gd name="T44" fmla="*/ 260 w 2529"/>
              <a:gd name="T45" fmla="*/ 1040 h 2013"/>
              <a:gd name="T46" fmla="*/ 194 w 2529"/>
              <a:gd name="T47" fmla="*/ 1107 h 2013"/>
              <a:gd name="T48" fmla="*/ 194 w 2529"/>
              <a:gd name="T49" fmla="*/ 1879 h 2013"/>
              <a:gd name="T50" fmla="*/ 67 w 2529"/>
              <a:gd name="T51" fmla="*/ 1879 h 2013"/>
              <a:gd name="T52" fmla="*/ 0 w 2529"/>
              <a:gd name="T53" fmla="*/ 1946 h 2013"/>
              <a:gd name="T54" fmla="*/ 67 w 2529"/>
              <a:gd name="T55" fmla="*/ 2013 h 2013"/>
              <a:gd name="T56" fmla="*/ 260 w 2529"/>
              <a:gd name="T57" fmla="*/ 2013 h 2013"/>
              <a:gd name="T58" fmla="*/ 587 w 2529"/>
              <a:gd name="T59" fmla="*/ 2013 h 2013"/>
              <a:gd name="T60" fmla="*/ 829 w 2529"/>
              <a:gd name="T61" fmla="*/ 2013 h 2013"/>
              <a:gd name="T62" fmla="*/ 1156 w 2529"/>
              <a:gd name="T63" fmla="*/ 2013 h 2013"/>
              <a:gd name="T64" fmla="*/ 1397 w 2529"/>
              <a:gd name="T65" fmla="*/ 2013 h 2013"/>
              <a:gd name="T66" fmla="*/ 1724 w 2529"/>
              <a:gd name="T67" fmla="*/ 2013 h 2013"/>
              <a:gd name="T68" fmla="*/ 1966 w 2529"/>
              <a:gd name="T69" fmla="*/ 2013 h 2013"/>
              <a:gd name="T70" fmla="*/ 2293 w 2529"/>
              <a:gd name="T71" fmla="*/ 2013 h 2013"/>
              <a:gd name="T72" fmla="*/ 2462 w 2529"/>
              <a:gd name="T73" fmla="*/ 2013 h 2013"/>
              <a:gd name="T74" fmla="*/ 2529 w 2529"/>
              <a:gd name="T75" fmla="*/ 1946 h 2013"/>
              <a:gd name="T76" fmla="*/ 2462 w 2529"/>
              <a:gd name="T77" fmla="*/ 1879 h 2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29" h="2013">
                <a:moveTo>
                  <a:pt x="2462" y="1879"/>
                </a:moveTo>
                <a:lnTo>
                  <a:pt x="2359" y="1879"/>
                </a:lnTo>
                <a:lnTo>
                  <a:pt x="2359" y="67"/>
                </a:lnTo>
                <a:cubicBezTo>
                  <a:pt x="2359" y="30"/>
                  <a:pt x="2329" y="0"/>
                  <a:pt x="2293" y="0"/>
                </a:cubicBezTo>
                <a:lnTo>
                  <a:pt x="1966" y="0"/>
                </a:lnTo>
                <a:cubicBezTo>
                  <a:pt x="1929" y="0"/>
                  <a:pt x="1899" y="30"/>
                  <a:pt x="1899" y="67"/>
                </a:cubicBezTo>
                <a:lnTo>
                  <a:pt x="1899" y="1879"/>
                </a:lnTo>
                <a:lnTo>
                  <a:pt x="1791" y="1879"/>
                </a:lnTo>
                <a:lnTo>
                  <a:pt x="1791" y="328"/>
                </a:lnTo>
                <a:cubicBezTo>
                  <a:pt x="1791" y="291"/>
                  <a:pt x="1761" y="261"/>
                  <a:pt x="1724" y="261"/>
                </a:cubicBezTo>
                <a:lnTo>
                  <a:pt x="1397" y="261"/>
                </a:lnTo>
                <a:cubicBezTo>
                  <a:pt x="1361" y="261"/>
                  <a:pt x="1331" y="291"/>
                  <a:pt x="1331" y="328"/>
                </a:cubicBezTo>
                <a:lnTo>
                  <a:pt x="1331" y="1879"/>
                </a:lnTo>
                <a:lnTo>
                  <a:pt x="1222" y="1879"/>
                </a:lnTo>
                <a:lnTo>
                  <a:pt x="1222" y="734"/>
                </a:lnTo>
                <a:cubicBezTo>
                  <a:pt x="1222" y="697"/>
                  <a:pt x="1192" y="667"/>
                  <a:pt x="1156" y="667"/>
                </a:cubicBezTo>
                <a:lnTo>
                  <a:pt x="829" y="667"/>
                </a:lnTo>
                <a:cubicBezTo>
                  <a:pt x="792" y="667"/>
                  <a:pt x="762" y="697"/>
                  <a:pt x="762" y="734"/>
                </a:cubicBezTo>
                <a:lnTo>
                  <a:pt x="762" y="1879"/>
                </a:lnTo>
                <a:lnTo>
                  <a:pt x="654" y="1879"/>
                </a:lnTo>
                <a:lnTo>
                  <a:pt x="654" y="1107"/>
                </a:lnTo>
                <a:cubicBezTo>
                  <a:pt x="654" y="1070"/>
                  <a:pt x="624" y="1040"/>
                  <a:pt x="587" y="1040"/>
                </a:cubicBezTo>
                <a:lnTo>
                  <a:pt x="260" y="1040"/>
                </a:lnTo>
                <a:cubicBezTo>
                  <a:pt x="224" y="1040"/>
                  <a:pt x="194" y="1070"/>
                  <a:pt x="194" y="1107"/>
                </a:cubicBezTo>
                <a:lnTo>
                  <a:pt x="194" y="1879"/>
                </a:lnTo>
                <a:lnTo>
                  <a:pt x="67" y="1879"/>
                </a:lnTo>
                <a:cubicBezTo>
                  <a:pt x="30" y="1879"/>
                  <a:pt x="0" y="1909"/>
                  <a:pt x="0" y="1946"/>
                </a:cubicBezTo>
                <a:cubicBezTo>
                  <a:pt x="0" y="1983"/>
                  <a:pt x="30" y="2013"/>
                  <a:pt x="67" y="2013"/>
                </a:cubicBezTo>
                <a:lnTo>
                  <a:pt x="260" y="2013"/>
                </a:lnTo>
                <a:lnTo>
                  <a:pt x="587" y="2013"/>
                </a:lnTo>
                <a:lnTo>
                  <a:pt x="829" y="2013"/>
                </a:lnTo>
                <a:lnTo>
                  <a:pt x="1156" y="2013"/>
                </a:lnTo>
                <a:lnTo>
                  <a:pt x="1397" y="2013"/>
                </a:lnTo>
                <a:lnTo>
                  <a:pt x="1724" y="2013"/>
                </a:lnTo>
                <a:lnTo>
                  <a:pt x="1966" y="2013"/>
                </a:lnTo>
                <a:lnTo>
                  <a:pt x="2293" y="2013"/>
                </a:lnTo>
                <a:lnTo>
                  <a:pt x="2462" y="2013"/>
                </a:lnTo>
                <a:cubicBezTo>
                  <a:pt x="2499" y="2013"/>
                  <a:pt x="2529" y="1983"/>
                  <a:pt x="2529" y="1946"/>
                </a:cubicBezTo>
                <a:cubicBezTo>
                  <a:pt x="2529" y="1909"/>
                  <a:pt x="2499" y="1879"/>
                  <a:pt x="2462" y="1879"/>
                </a:cubicBezTo>
                <a:close/>
              </a:path>
            </a:pathLst>
          </a:custGeom>
          <a:solidFill>
            <a:schemeClr val="tx1"/>
          </a:solidFill>
          <a:ln>
            <a:noFill/>
          </a:ln>
        </p:spPr>
      </p:sp>
      <p:sp>
        <p:nvSpPr>
          <p:cNvPr id="48" name="Rectangle 47">
            <a:extLst>
              <a:ext uri="{FF2B5EF4-FFF2-40B4-BE49-F238E27FC236}">
                <a16:creationId xmlns:a16="http://schemas.microsoft.com/office/drawing/2014/main" id="{FA673365-502F-448C-B9D2-695CB4DB382E}"/>
              </a:ext>
            </a:extLst>
          </p:cNvPr>
          <p:cNvSpPr/>
          <p:nvPr/>
        </p:nvSpPr>
        <p:spPr>
          <a:xfrm>
            <a:off x="1934196" y="1718474"/>
            <a:ext cx="3223959" cy="456535"/>
          </a:xfrm>
          <a:prstGeom prst="rect">
            <a:avLst/>
          </a:prstGeom>
        </p:spPr>
        <p:txBody>
          <a:bodyPr wrap="none">
            <a:spAutoFit/>
          </a:bodyPr>
          <a:lstStyle/>
          <a:p>
            <a:pPr algn="r">
              <a:lnSpc>
                <a:spcPct val="150000"/>
              </a:lnSpc>
            </a:pPr>
            <a:r>
              <a:rPr lang="en-US" dirty="0">
                <a:solidFill>
                  <a:srgbClr val="113A59"/>
                </a:solidFill>
                <a:latin typeface="Arial" panose="020B0604020202020204" pitchFamily="34" charset="0"/>
                <a:cs typeface="Arial" panose="020B0604020202020204" pitchFamily="34" charset="0"/>
              </a:rPr>
              <a:t>Part of the ‘sharing economy’</a:t>
            </a:r>
          </a:p>
        </p:txBody>
      </p:sp>
      <p:sp>
        <p:nvSpPr>
          <p:cNvPr id="49" name="Rectangle 48">
            <a:extLst>
              <a:ext uri="{FF2B5EF4-FFF2-40B4-BE49-F238E27FC236}">
                <a16:creationId xmlns:a16="http://schemas.microsoft.com/office/drawing/2014/main" id="{5E65A09F-B078-4BC2-A422-5FC4A0C55DF4}"/>
              </a:ext>
            </a:extLst>
          </p:cNvPr>
          <p:cNvSpPr/>
          <p:nvPr/>
        </p:nvSpPr>
        <p:spPr>
          <a:xfrm>
            <a:off x="6588687" y="1718474"/>
            <a:ext cx="4391010" cy="456535"/>
          </a:xfrm>
          <a:prstGeom prst="rect">
            <a:avLst/>
          </a:prstGeom>
        </p:spPr>
        <p:txBody>
          <a:bodyPr wrap="none">
            <a:spAutoFit/>
          </a:bodyPr>
          <a:lstStyle/>
          <a:p>
            <a:pPr>
              <a:lnSpc>
                <a:spcPct val="150000"/>
              </a:lnSpc>
            </a:pPr>
            <a:r>
              <a:rPr lang="en-US" dirty="0">
                <a:solidFill>
                  <a:srgbClr val="113A59"/>
                </a:solidFill>
                <a:latin typeface="Arial" panose="020B0604020202020204" pitchFamily="34" charset="0"/>
                <a:cs typeface="Arial" panose="020B0604020202020204" pitchFamily="34" charset="0"/>
              </a:rPr>
              <a:t>Two-sided platform for short-term lodging</a:t>
            </a:r>
          </a:p>
        </p:txBody>
      </p:sp>
      <p:sp>
        <p:nvSpPr>
          <p:cNvPr id="50" name="Rectangle 49">
            <a:extLst>
              <a:ext uri="{FF2B5EF4-FFF2-40B4-BE49-F238E27FC236}">
                <a16:creationId xmlns:a16="http://schemas.microsoft.com/office/drawing/2014/main" id="{40D7588E-7D19-48B1-B93E-AE71A60B20E6}"/>
              </a:ext>
            </a:extLst>
          </p:cNvPr>
          <p:cNvSpPr/>
          <p:nvPr/>
        </p:nvSpPr>
        <p:spPr>
          <a:xfrm>
            <a:off x="1866906" y="2821869"/>
            <a:ext cx="4057521" cy="456535"/>
          </a:xfrm>
          <a:prstGeom prst="rect">
            <a:avLst/>
          </a:prstGeom>
        </p:spPr>
        <p:txBody>
          <a:bodyPr wrap="none">
            <a:spAutoFit/>
          </a:bodyPr>
          <a:lstStyle/>
          <a:p>
            <a:pPr algn="r">
              <a:lnSpc>
                <a:spcPct val="150000"/>
              </a:lnSpc>
            </a:pPr>
            <a:r>
              <a:rPr lang="en-US" dirty="0">
                <a:solidFill>
                  <a:srgbClr val="113A59"/>
                </a:solidFill>
                <a:latin typeface="Arial" panose="020B0604020202020204" pitchFamily="34" charset="0"/>
                <a:cs typeface="Arial" panose="020B0604020202020204" pitchFamily="34" charset="0"/>
              </a:rPr>
              <a:t>One of the fastest growing companies</a:t>
            </a:r>
          </a:p>
        </p:txBody>
      </p:sp>
      <p:sp>
        <p:nvSpPr>
          <p:cNvPr id="51" name="Rectangle 50">
            <a:extLst>
              <a:ext uri="{FF2B5EF4-FFF2-40B4-BE49-F238E27FC236}">
                <a16:creationId xmlns:a16="http://schemas.microsoft.com/office/drawing/2014/main" id="{FF150389-89B7-4314-B671-B3712899FAA3}"/>
              </a:ext>
            </a:extLst>
          </p:cNvPr>
          <p:cNvSpPr/>
          <p:nvPr/>
        </p:nvSpPr>
        <p:spPr>
          <a:xfrm>
            <a:off x="6537538" y="2821868"/>
            <a:ext cx="2493055" cy="456535"/>
          </a:xfrm>
          <a:prstGeom prst="rect">
            <a:avLst/>
          </a:prstGeom>
        </p:spPr>
        <p:txBody>
          <a:bodyPr wrap="none">
            <a:spAutoFit/>
          </a:bodyPr>
          <a:lstStyle/>
          <a:p>
            <a:pPr>
              <a:lnSpc>
                <a:spcPct val="150000"/>
              </a:lnSpc>
            </a:pPr>
            <a:r>
              <a:rPr lang="en-US" dirty="0">
                <a:solidFill>
                  <a:srgbClr val="113A59"/>
                </a:solidFill>
                <a:latin typeface="Arial" panose="020B0604020202020204" pitchFamily="34" charset="0"/>
                <a:cs typeface="Arial" panose="020B0604020202020204" pitchFamily="34" charset="0"/>
              </a:rPr>
              <a:t>A disruptive innovation</a:t>
            </a:r>
          </a:p>
        </p:txBody>
      </p:sp>
      <p:pic>
        <p:nvPicPr>
          <p:cNvPr id="1030" name="Picture 6" descr="âboom pngâçå¾çæç´¢ç»æ">
            <a:extLst>
              <a:ext uri="{FF2B5EF4-FFF2-40B4-BE49-F238E27FC236}">
                <a16:creationId xmlns:a16="http://schemas.microsoft.com/office/drawing/2014/main" id="{7872BDED-77DC-4B2E-9583-D3D5174187A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64878" y="2868403"/>
            <a:ext cx="501645" cy="501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6280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pyright Notice"/>
          <p:cNvSpPr>
            <a:spLocks/>
          </p:cNvSpPr>
          <p:nvPr/>
        </p:nvSpPr>
        <p:spPr bwMode="auto">
          <a:xfrm>
            <a:off x="5224314" y="601770"/>
            <a:ext cx="1743408"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cap="small" dirty="0">
                <a:solidFill>
                  <a:srgbClr val="4D86B3"/>
                </a:solidFill>
                <a:latin typeface="Arial" panose="020B0604020202020204" pitchFamily="34" charset="0"/>
                <a:ea typeface="微软雅黑" panose="020B0503020204020204" pitchFamily="34" charset="-122"/>
                <a:cs typeface="Arial" panose="020B0604020202020204" pitchFamily="34" charset="0"/>
              </a:rPr>
              <a:t>Appendix B</a:t>
            </a:r>
          </a:p>
        </p:txBody>
      </p:sp>
      <p:cxnSp>
        <p:nvCxnSpPr>
          <p:cNvPr id="4" name="直接连接符 3"/>
          <p:cNvCxnSpPr/>
          <p:nvPr/>
        </p:nvCxnSpPr>
        <p:spPr>
          <a:xfrm>
            <a:off x="590551" y="1238250"/>
            <a:ext cx="11010900" cy="0"/>
          </a:xfrm>
          <a:prstGeom prst="line">
            <a:avLst/>
          </a:prstGeom>
          <a:ln>
            <a:solidFill>
              <a:srgbClr val="113A59"/>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8915401" y="704136"/>
            <a:ext cx="2247900" cy="534114"/>
            <a:chOff x="2028559" y="4443106"/>
            <a:chExt cx="10163441" cy="2414894"/>
          </a:xfrm>
        </p:grpSpPr>
        <p:grpSp>
          <p:nvGrpSpPr>
            <p:cNvPr id="5" name="组合 4"/>
            <p:cNvGrpSpPr/>
            <p:nvPr/>
          </p:nvGrpSpPr>
          <p:grpSpPr>
            <a:xfrm>
              <a:off x="4956670" y="4443106"/>
              <a:ext cx="4884016" cy="2414894"/>
              <a:chOff x="4956670" y="4443106"/>
              <a:chExt cx="4884016" cy="2414894"/>
            </a:xfrm>
          </p:grpSpPr>
          <p:sp>
            <p:nvSpPr>
              <p:cNvPr id="6" name="等腰三角形 5"/>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3492614" y="5410200"/>
              <a:ext cx="2928111" cy="1447800"/>
              <a:chOff x="4956670" y="4443106"/>
              <a:chExt cx="4884016" cy="2414894"/>
            </a:xfrm>
          </p:grpSpPr>
          <p:sp>
            <p:nvSpPr>
              <p:cNvPr id="9" name="等腰三角形 8"/>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7721714" y="5048250"/>
              <a:ext cx="3660139" cy="1809750"/>
              <a:chOff x="4956670" y="4443106"/>
              <a:chExt cx="4884016" cy="2414894"/>
            </a:xfrm>
          </p:grpSpPr>
          <p:sp>
            <p:nvSpPr>
              <p:cNvPr id="12" name="等腰三角形 11"/>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2028559" y="6342960"/>
              <a:ext cx="1041643" cy="515039"/>
              <a:chOff x="4956670" y="4443106"/>
              <a:chExt cx="4884016" cy="2414894"/>
            </a:xfrm>
          </p:grpSpPr>
          <p:sp>
            <p:nvSpPr>
              <p:cNvPr id="15" name="等腰三角形 14"/>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1150357" y="6342960"/>
              <a:ext cx="1041643" cy="515039"/>
              <a:chOff x="4956670" y="4443106"/>
              <a:chExt cx="4884016" cy="2414894"/>
            </a:xfrm>
          </p:grpSpPr>
          <p:sp>
            <p:nvSpPr>
              <p:cNvPr id="18" name="等腰三角形 17"/>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1" name="组合 20"/>
          <p:cNvGrpSpPr/>
          <p:nvPr/>
        </p:nvGrpSpPr>
        <p:grpSpPr>
          <a:xfrm flipH="1">
            <a:off x="742951" y="704136"/>
            <a:ext cx="2247900" cy="534114"/>
            <a:chOff x="2028559" y="4443106"/>
            <a:chExt cx="10163441" cy="2414894"/>
          </a:xfrm>
        </p:grpSpPr>
        <p:grpSp>
          <p:nvGrpSpPr>
            <p:cNvPr id="22" name="组合 21"/>
            <p:cNvGrpSpPr/>
            <p:nvPr/>
          </p:nvGrpSpPr>
          <p:grpSpPr>
            <a:xfrm>
              <a:off x="4956670" y="4443106"/>
              <a:ext cx="4884016" cy="2414894"/>
              <a:chOff x="4956670" y="4443106"/>
              <a:chExt cx="4884016" cy="2414894"/>
            </a:xfrm>
          </p:grpSpPr>
          <p:sp>
            <p:nvSpPr>
              <p:cNvPr id="35" name="等腰三角形 34"/>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3492614" y="5410200"/>
              <a:ext cx="2928111" cy="1447800"/>
              <a:chOff x="4956670" y="4443106"/>
              <a:chExt cx="4884016" cy="2414894"/>
            </a:xfrm>
          </p:grpSpPr>
          <p:sp>
            <p:nvSpPr>
              <p:cNvPr id="33" name="等腰三角形 32"/>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7721714" y="5048250"/>
              <a:ext cx="3660139" cy="1809750"/>
              <a:chOff x="4956670" y="4443106"/>
              <a:chExt cx="4884016" cy="2414894"/>
            </a:xfrm>
          </p:grpSpPr>
          <p:sp>
            <p:nvSpPr>
              <p:cNvPr id="31" name="等腰三角形 30"/>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2028559" y="6342960"/>
              <a:ext cx="1041643" cy="515039"/>
              <a:chOff x="4956670" y="4443106"/>
              <a:chExt cx="4884016" cy="2414894"/>
            </a:xfrm>
          </p:grpSpPr>
          <p:sp>
            <p:nvSpPr>
              <p:cNvPr id="29" name="等腰三角形 28"/>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11150357" y="6342960"/>
              <a:ext cx="1041643" cy="515039"/>
              <a:chOff x="4956670" y="4443106"/>
              <a:chExt cx="4884016" cy="2414894"/>
            </a:xfrm>
          </p:grpSpPr>
          <p:sp>
            <p:nvSpPr>
              <p:cNvPr id="27" name="等腰三角形 26"/>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21506" name="Picture 2" descr="https://lh3.googleusercontent.com/bsoD0et2kE0GcoMHjNV68_6RKeRnlVWGc5WTpOJ3Vipr4faurpkudD-6YzU8FmUYzNrHdCbvBZXjc73Cnv74FPUtR4c7sD7fzVgOh3Bu9D73MXUzfjQjSS1qiJzNg8fdZiAtnQtu9Iw">
            <a:extLst>
              <a:ext uri="{FF2B5EF4-FFF2-40B4-BE49-F238E27FC236}">
                <a16:creationId xmlns:a16="http://schemas.microsoft.com/office/drawing/2014/main" id="{118FD790-35EF-4E17-B2E4-23C8D068EE1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75965" y="1995530"/>
            <a:ext cx="6463248" cy="4746449"/>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A205A024-7D65-494F-A91F-08590113E36E}"/>
              </a:ext>
            </a:extLst>
          </p:cNvPr>
          <p:cNvSpPr txBox="1"/>
          <p:nvPr/>
        </p:nvSpPr>
        <p:spPr>
          <a:xfrm>
            <a:off x="4722403" y="1329288"/>
            <a:ext cx="2958559" cy="400110"/>
          </a:xfrm>
          <a:prstGeom prst="rect">
            <a:avLst/>
          </a:prstGeom>
          <a:noFill/>
        </p:spPr>
        <p:txBody>
          <a:bodyPr wrap="square" rtlCol="0">
            <a:spAutoFit/>
          </a:bodyPr>
          <a:lstStyle/>
          <a:p>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Linear Regression OLS</a:t>
            </a:r>
          </a:p>
        </p:txBody>
      </p:sp>
    </p:spTree>
    <p:extLst>
      <p:ext uri="{BB962C8B-B14F-4D97-AF65-F5344CB8AC3E}">
        <p14:creationId xmlns:p14="http://schemas.microsoft.com/office/powerpoint/2010/main" val="2838432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pyright Notice"/>
          <p:cNvSpPr>
            <a:spLocks/>
          </p:cNvSpPr>
          <p:nvPr/>
        </p:nvSpPr>
        <p:spPr bwMode="auto">
          <a:xfrm>
            <a:off x="5224314" y="601770"/>
            <a:ext cx="1743408"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cap="small" dirty="0">
                <a:solidFill>
                  <a:srgbClr val="4D86B3"/>
                </a:solidFill>
                <a:latin typeface="Arial" panose="020B0604020202020204" pitchFamily="34" charset="0"/>
                <a:ea typeface="微软雅黑" panose="020B0503020204020204" pitchFamily="34" charset="-122"/>
                <a:cs typeface="Arial" panose="020B0604020202020204" pitchFamily="34" charset="0"/>
              </a:rPr>
              <a:t>Appendix C</a:t>
            </a:r>
          </a:p>
        </p:txBody>
      </p:sp>
      <p:cxnSp>
        <p:nvCxnSpPr>
          <p:cNvPr id="4" name="直接连接符 3"/>
          <p:cNvCxnSpPr/>
          <p:nvPr/>
        </p:nvCxnSpPr>
        <p:spPr>
          <a:xfrm>
            <a:off x="590551" y="1238250"/>
            <a:ext cx="11010900" cy="0"/>
          </a:xfrm>
          <a:prstGeom prst="line">
            <a:avLst/>
          </a:prstGeom>
          <a:ln>
            <a:solidFill>
              <a:srgbClr val="113A59"/>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8915401" y="704136"/>
            <a:ext cx="2247900" cy="534114"/>
            <a:chOff x="2028559" y="4443106"/>
            <a:chExt cx="10163441" cy="2414894"/>
          </a:xfrm>
        </p:grpSpPr>
        <p:grpSp>
          <p:nvGrpSpPr>
            <p:cNvPr id="5" name="组合 4"/>
            <p:cNvGrpSpPr/>
            <p:nvPr/>
          </p:nvGrpSpPr>
          <p:grpSpPr>
            <a:xfrm>
              <a:off x="4956670" y="4443106"/>
              <a:ext cx="4884016" cy="2414894"/>
              <a:chOff x="4956670" y="4443106"/>
              <a:chExt cx="4884016" cy="2414894"/>
            </a:xfrm>
          </p:grpSpPr>
          <p:sp>
            <p:nvSpPr>
              <p:cNvPr id="6" name="等腰三角形 5"/>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3492614" y="5410200"/>
              <a:ext cx="2928111" cy="1447800"/>
              <a:chOff x="4956670" y="4443106"/>
              <a:chExt cx="4884016" cy="2414894"/>
            </a:xfrm>
          </p:grpSpPr>
          <p:sp>
            <p:nvSpPr>
              <p:cNvPr id="9" name="等腰三角形 8"/>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7721714" y="5048250"/>
              <a:ext cx="3660139" cy="1809750"/>
              <a:chOff x="4956670" y="4443106"/>
              <a:chExt cx="4884016" cy="2414894"/>
            </a:xfrm>
          </p:grpSpPr>
          <p:sp>
            <p:nvSpPr>
              <p:cNvPr id="12" name="等腰三角形 11"/>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2028559" y="6342960"/>
              <a:ext cx="1041643" cy="515039"/>
              <a:chOff x="4956670" y="4443106"/>
              <a:chExt cx="4884016" cy="2414894"/>
            </a:xfrm>
          </p:grpSpPr>
          <p:sp>
            <p:nvSpPr>
              <p:cNvPr id="15" name="等腰三角形 14"/>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1150357" y="6342960"/>
              <a:ext cx="1041643" cy="515039"/>
              <a:chOff x="4956670" y="4443106"/>
              <a:chExt cx="4884016" cy="2414894"/>
            </a:xfrm>
          </p:grpSpPr>
          <p:sp>
            <p:nvSpPr>
              <p:cNvPr id="18" name="等腰三角形 17"/>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1" name="组合 20"/>
          <p:cNvGrpSpPr/>
          <p:nvPr/>
        </p:nvGrpSpPr>
        <p:grpSpPr>
          <a:xfrm flipH="1">
            <a:off x="742951" y="704136"/>
            <a:ext cx="2247900" cy="534114"/>
            <a:chOff x="2028559" y="4443106"/>
            <a:chExt cx="10163441" cy="2414894"/>
          </a:xfrm>
        </p:grpSpPr>
        <p:grpSp>
          <p:nvGrpSpPr>
            <p:cNvPr id="22" name="组合 21"/>
            <p:cNvGrpSpPr/>
            <p:nvPr/>
          </p:nvGrpSpPr>
          <p:grpSpPr>
            <a:xfrm>
              <a:off x="4956670" y="4443106"/>
              <a:ext cx="4884016" cy="2414894"/>
              <a:chOff x="4956670" y="4443106"/>
              <a:chExt cx="4884016" cy="2414894"/>
            </a:xfrm>
          </p:grpSpPr>
          <p:sp>
            <p:nvSpPr>
              <p:cNvPr id="35" name="等腰三角形 34"/>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3492614" y="5410200"/>
              <a:ext cx="2928111" cy="1447800"/>
              <a:chOff x="4956670" y="4443106"/>
              <a:chExt cx="4884016" cy="2414894"/>
            </a:xfrm>
          </p:grpSpPr>
          <p:sp>
            <p:nvSpPr>
              <p:cNvPr id="33" name="等腰三角形 32"/>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7721714" y="5048250"/>
              <a:ext cx="3660139" cy="1809750"/>
              <a:chOff x="4956670" y="4443106"/>
              <a:chExt cx="4884016" cy="2414894"/>
            </a:xfrm>
          </p:grpSpPr>
          <p:sp>
            <p:nvSpPr>
              <p:cNvPr id="31" name="等腰三角形 30"/>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2028559" y="6342960"/>
              <a:ext cx="1041643" cy="515039"/>
              <a:chOff x="4956670" y="4443106"/>
              <a:chExt cx="4884016" cy="2414894"/>
            </a:xfrm>
          </p:grpSpPr>
          <p:sp>
            <p:nvSpPr>
              <p:cNvPr id="29" name="等腰三角形 28"/>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11150357" y="6342960"/>
              <a:ext cx="1041643" cy="515039"/>
              <a:chOff x="4956670" y="4443106"/>
              <a:chExt cx="4884016" cy="2414894"/>
            </a:xfrm>
          </p:grpSpPr>
          <p:sp>
            <p:nvSpPr>
              <p:cNvPr id="27" name="等腰三角形 26"/>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8" name="TextBox 37">
            <a:extLst>
              <a:ext uri="{FF2B5EF4-FFF2-40B4-BE49-F238E27FC236}">
                <a16:creationId xmlns:a16="http://schemas.microsoft.com/office/drawing/2014/main" id="{A205A024-7D65-494F-A91F-08590113E36E}"/>
              </a:ext>
            </a:extLst>
          </p:cNvPr>
          <p:cNvSpPr txBox="1"/>
          <p:nvPr/>
        </p:nvSpPr>
        <p:spPr>
          <a:xfrm>
            <a:off x="4722403" y="1329288"/>
            <a:ext cx="2958559" cy="400110"/>
          </a:xfrm>
          <a:prstGeom prst="rect">
            <a:avLst/>
          </a:prstGeom>
          <a:noFill/>
        </p:spPr>
        <p:txBody>
          <a:bodyPr wrap="square" rtlCol="0">
            <a:spAutoFit/>
          </a:bodyPr>
          <a:lstStyle/>
          <a:p>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Random Forest OLS</a:t>
            </a:r>
          </a:p>
        </p:txBody>
      </p:sp>
      <p:pic>
        <p:nvPicPr>
          <p:cNvPr id="27650" name="Picture 2" descr="https://lh3.googleusercontent.com/quXTqcsTDLfKh5erYMqSpBSkywbgGTU910wd8mm_imJexgeFRypb_m32ipwiEvfdlgfRDkRpbAH5rJQc1GVtjw8QV8kvaor_oBBn-fqqSboIVKcPh6cASEl3RaA4cApD1b0R9uuCV_0">
            <a:extLst>
              <a:ext uri="{FF2B5EF4-FFF2-40B4-BE49-F238E27FC236}">
                <a16:creationId xmlns:a16="http://schemas.microsoft.com/office/drawing/2014/main" id="{7AB4AA8F-3E14-4258-A6AB-E1536EF72D6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02658" y="1820435"/>
            <a:ext cx="6336555" cy="4684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3730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pyright Notice"/>
          <p:cNvSpPr>
            <a:spLocks/>
          </p:cNvSpPr>
          <p:nvPr/>
        </p:nvSpPr>
        <p:spPr bwMode="auto">
          <a:xfrm>
            <a:off x="4624809" y="601770"/>
            <a:ext cx="2942390"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cap="small" dirty="0">
                <a:solidFill>
                  <a:srgbClr val="4D86B3"/>
                </a:solidFill>
                <a:latin typeface="Arial" panose="020B0604020202020204" pitchFamily="34" charset="0"/>
                <a:ea typeface="微软雅黑" panose="020B0503020204020204" pitchFamily="34" charset="-122"/>
                <a:cs typeface="Arial" panose="020B0604020202020204" pitchFamily="34" charset="0"/>
              </a:rPr>
              <a:t>About the Dataset</a:t>
            </a:r>
          </a:p>
        </p:txBody>
      </p:sp>
      <p:cxnSp>
        <p:nvCxnSpPr>
          <p:cNvPr id="4" name="直接连接符 3"/>
          <p:cNvCxnSpPr/>
          <p:nvPr/>
        </p:nvCxnSpPr>
        <p:spPr>
          <a:xfrm>
            <a:off x="590551" y="1238250"/>
            <a:ext cx="11010900" cy="0"/>
          </a:xfrm>
          <a:prstGeom prst="line">
            <a:avLst/>
          </a:prstGeom>
          <a:ln>
            <a:solidFill>
              <a:srgbClr val="113A59"/>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8915401" y="704136"/>
            <a:ext cx="2247900" cy="534114"/>
            <a:chOff x="2028559" y="4443106"/>
            <a:chExt cx="10163441" cy="2414894"/>
          </a:xfrm>
        </p:grpSpPr>
        <p:grpSp>
          <p:nvGrpSpPr>
            <p:cNvPr id="5" name="组合 4"/>
            <p:cNvGrpSpPr/>
            <p:nvPr/>
          </p:nvGrpSpPr>
          <p:grpSpPr>
            <a:xfrm>
              <a:off x="4956670" y="4443106"/>
              <a:ext cx="4884016" cy="2414894"/>
              <a:chOff x="4956670" y="4443106"/>
              <a:chExt cx="4884016" cy="2414894"/>
            </a:xfrm>
          </p:grpSpPr>
          <p:sp>
            <p:nvSpPr>
              <p:cNvPr id="6" name="等腰三角形 5"/>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3492614" y="5410200"/>
              <a:ext cx="2928111" cy="1447800"/>
              <a:chOff x="4956670" y="4443106"/>
              <a:chExt cx="4884016" cy="2414894"/>
            </a:xfrm>
          </p:grpSpPr>
          <p:sp>
            <p:nvSpPr>
              <p:cNvPr id="9" name="等腰三角形 8"/>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7721714" y="5048250"/>
              <a:ext cx="3660139" cy="1809750"/>
              <a:chOff x="4956670" y="4443106"/>
              <a:chExt cx="4884016" cy="2414894"/>
            </a:xfrm>
          </p:grpSpPr>
          <p:sp>
            <p:nvSpPr>
              <p:cNvPr id="12" name="等腰三角形 11"/>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2028559" y="6342960"/>
              <a:ext cx="1041643" cy="515039"/>
              <a:chOff x="4956670" y="4443106"/>
              <a:chExt cx="4884016" cy="2414894"/>
            </a:xfrm>
          </p:grpSpPr>
          <p:sp>
            <p:nvSpPr>
              <p:cNvPr id="15" name="等腰三角形 14"/>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1150357" y="6342960"/>
              <a:ext cx="1041643" cy="515039"/>
              <a:chOff x="4956670" y="4443106"/>
              <a:chExt cx="4884016" cy="2414894"/>
            </a:xfrm>
          </p:grpSpPr>
          <p:sp>
            <p:nvSpPr>
              <p:cNvPr id="18" name="等腰三角形 17"/>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1" name="组合 20"/>
          <p:cNvGrpSpPr/>
          <p:nvPr/>
        </p:nvGrpSpPr>
        <p:grpSpPr>
          <a:xfrm flipH="1">
            <a:off x="742951" y="704136"/>
            <a:ext cx="2247900" cy="534114"/>
            <a:chOff x="2028559" y="4443106"/>
            <a:chExt cx="10163441" cy="2414894"/>
          </a:xfrm>
        </p:grpSpPr>
        <p:grpSp>
          <p:nvGrpSpPr>
            <p:cNvPr id="22" name="组合 21"/>
            <p:cNvGrpSpPr/>
            <p:nvPr/>
          </p:nvGrpSpPr>
          <p:grpSpPr>
            <a:xfrm>
              <a:off x="4956670" y="4443106"/>
              <a:ext cx="4884016" cy="2414894"/>
              <a:chOff x="4956670" y="4443106"/>
              <a:chExt cx="4884016" cy="2414894"/>
            </a:xfrm>
          </p:grpSpPr>
          <p:sp>
            <p:nvSpPr>
              <p:cNvPr id="35" name="等腰三角形 34"/>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3492614" y="5410200"/>
              <a:ext cx="2928111" cy="1447800"/>
              <a:chOff x="4956670" y="4443106"/>
              <a:chExt cx="4884016" cy="2414894"/>
            </a:xfrm>
          </p:grpSpPr>
          <p:sp>
            <p:nvSpPr>
              <p:cNvPr id="33" name="等腰三角形 32"/>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7721714" y="5048250"/>
              <a:ext cx="3660139" cy="1809750"/>
              <a:chOff x="4956670" y="4443106"/>
              <a:chExt cx="4884016" cy="2414894"/>
            </a:xfrm>
          </p:grpSpPr>
          <p:sp>
            <p:nvSpPr>
              <p:cNvPr id="31" name="等腰三角形 30"/>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2028559" y="6342960"/>
              <a:ext cx="1041643" cy="515039"/>
              <a:chOff x="4956670" y="4443106"/>
              <a:chExt cx="4884016" cy="2414894"/>
            </a:xfrm>
          </p:grpSpPr>
          <p:sp>
            <p:nvSpPr>
              <p:cNvPr id="29" name="等腰三角形 28"/>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11150357" y="6342960"/>
              <a:ext cx="1041643" cy="515039"/>
              <a:chOff x="4956670" y="4443106"/>
              <a:chExt cx="4884016" cy="2414894"/>
            </a:xfrm>
          </p:grpSpPr>
          <p:sp>
            <p:nvSpPr>
              <p:cNvPr id="27" name="等腰三角形 26"/>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0" name="组合 59"/>
          <p:cNvGrpSpPr/>
          <p:nvPr/>
        </p:nvGrpSpPr>
        <p:grpSpPr>
          <a:xfrm>
            <a:off x="4184691" y="2309750"/>
            <a:ext cx="3482160" cy="3482153"/>
            <a:chOff x="1741130" y="2252401"/>
            <a:chExt cx="3482160" cy="3482153"/>
          </a:xfrm>
          <a:solidFill>
            <a:srgbClr val="113A59"/>
          </a:solidFill>
        </p:grpSpPr>
        <p:sp>
          <p:nvSpPr>
            <p:cNvPr id="38" name="Freeform 56"/>
            <p:cNvSpPr>
              <a:spLocks/>
            </p:cNvSpPr>
            <p:nvPr/>
          </p:nvSpPr>
          <p:spPr bwMode="auto">
            <a:xfrm>
              <a:off x="2422363" y="4719491"/>
              <a:ext cx="2119692" cy="1015063"/>
            </a:xfrm>
            <a:custGeom>
              <a:avLst/>
              <a:gdLst>
                <a:gd name="T0" fmla="*/ 7036 w 209"/>
                <a:gd name="T1" fmla="*/ 0 h 100"/>
                <a:gd name="T2" fmla="*/ 0 w 209"/>
                <a:gd name="T3" fmla="*/ 7065 h 100"/>
                <a:gd name="T4" fmla="*/ 17373 w 209"/>
                <a:gd name="T5" fmla="*/ 15637 h 100"/>
                <a:gd name="T6" fmla="*/ 20302 w 209"/>
                <a:gd name="T7" fmla="*/ 19568 h 100"/>
                <a:gd name="T8" fmla="*/ 23374 w 209"/>
                <a:gd name="T9" fmla="*/ 15637 h 100"/>
                <a:gd name="T10" fmla="*/ 40747 w 209"/>
                <a:gd name="T11" fmla="*/ 7847 h 100"/>
                <a:gd name="T12" fmla="*/ 33710 w 209"/>
                <a:gd name="T13" fmla="*/ 782 h 100"/>
                <a:gd name="T14" fmla="*/ 20668 w 209"/>
                <a:gd name="T15" fmla="*/ 5861 h 100"/>
                <a:gd name="T16" fmla="*/ 7036 w 209"/>
                <a:gd name="T17" fmla="*/ 0 h 1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9" h="100">
                  <a:moveTo>
                    <a:pt x="36" y="0"/>
                  </a:moveTo>
                  <a:cubicBezTo>
                    <a:pt x="0" y="36"/>
                    <a:pt x="0" y="36"/>
                    <a:pt x="0" y="36"/>
                  </a:cubicBezTo>
                  <a:cubicBezTo>
                    <a:pt x="23" y="60"/>
                    <a:pt x="54" y="76"/>
                    <a:pt x="89" y="80"/>
                  </a:cubicBezTo>
                  <a:cubicBezTo>
                    <a:pt x="104" y="100"/>
                    <a:pt x="104" y="100"/>
                    <a:pt x="104" y="100"/>
                  </a:cubicBezTo>
                  <a:cubicBezTo>
                    <a:pt x="120" y="80"/>
                    <a:pt x="120" y="80"/>
                    <a:pt x="120" y="80"/>
                  </a:cubicBezTo>
                  <a:cubicBezTo>
                    <a:pt x="154" y="77"/>
                    <a:pt x="185" y="62"/>
                    <a:pt x="209" y="40"/>
                  </a:cubicBezTo>
                  <a:cubicBezTo>
                    <a:pt x="173" y="4"/>
                    <a:pt x="173" y="4"/>
                    <a:pt x="173" y="4"/>
                  </a:cubicBezTo>
                  <a:cubicBezTo>
                    <a:pt x="155" y="20"/>
                    <a:pt x="132" y="30"/>
                    <a:pt x="106" y="30"/>
                  </a:cubicBezTo>
                  <a:cubicBezTo>
                    <a:pt x="79" y="30"/>
                    <a:pt x="54" y="18"/>
                    <a:pt x="36" y="0"/>
                  </a:cubicBezTo>
                  <a:close/>
                </a:path>
              </a:pathLst>
            </a:custGeom>
            <a:solidFill>
              <a:srgbClr val="4D86B3"/>
            </a:solidFill>
            <a:ln>
              <a:noFill/>
            </a:ln>
            <a:extLst/>
          </p:spPr>
          <p:txBody>
            <a:bodyPr/>
            <a:lstStyle/>
            <a:p>
              <a:endParaRPr lang="zh-CN" altLang="en-US" sz="2800"/>
            </a:p>
          </p:txBody>
        </p:sp>
        <p:sp>
          <p:nvSpPr>
            <p:cNvPr id="40" name="Freeform 58"/>
            <p:cNvSpPr>
              <a:spLocks/>
            </p:cNvSpPr>
            <p:nvPr/>
          </p:nvSpPr>
          <p:spPr bwMode="auto">
            <a:xfrm>
              <a:off x="4208227" y="2933633"/>
              <a:ext cx="1015063" cy="2130545"/>
            </a:xfrm>
            <a:custGeom>
              <a:avLst/>
              <a:gdLst>
                <a:gd name="T0" fmla="*/ 15637 w 100"/>
                <a:gd name="T1" fmla="*/ 17760 h 210"/>
                <a:gd name="T2" fmla="*/ 7065 w 100"/>
                <a:gd name="T3" fmla="*/ 0 h 210"/>
                <a:gd name="T4" fmla="*/ 0 w 100"/>
                <a:gd name="T5" fmla="*/ 7058 h 210"/>
                <a:gd name="T6" fmla="*/ 5861 w 100"/>
                <a:gd name="T7" fmla="*/ 20679 h 210"/>
                <a:gd name="T8" fmla="*/ 572 w 100"/>
                <a:gd name="T9" fmla="*/ 33957 h 210"/>
                <a:gd name="T10" fmla="*/ 7637 w 100"/>
                <a:gd name="T11" fmla="*/ 40999 h 210"/>
                <a:gd name="T12" fmla="*/ 15637 w 100"/>
                <a:gd name="T13" fmla="*/ 23823 h 210"/>
                <a:gd name="T14" fmla="*/ 19568 w 100"/>
                <a:gd name="T15" fmla="*/ 20679 h 210"/>
                <a:gd name="T16" fmla="*/ 15637 w 100"/>
                <a:gd name="T17" fmla="*/ 17760 h 2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0" h="210">
                  <a:moveTo>
                    <a:pt x="80" y="91"/>
                  </a:moveTo>
                  <a:cubicBezTo>
                    <a:pt x="76" y="55"/>
                    <a:pt x="60" y="24"/>
                    <a:pt x="36" y="0"/>
                  </a:cubicBezTo>
                  <a:cubicBezTo>
                    <a:pt x="0" y="36"/>
                    <a:pt x="0" y="36"/>
                    <a:pt x="0" y="36"/>
                  </a:cubicBezTo>
                  <a:cubicBezTo>
                    <a:pt x="18" y="54"/>
                    <a:pt x="30" y="79"/>
                    <a:pt x="30" y="106"/>
                  </a:cubicBezTo>
                  <a:cubicBezTo>
                    <a:pt x="30" y="133"/>
                    <a:pt x="19" y="156"/>
                    <a:pt x="3" y="174"/>
                  </a:cubicBezTo>
                  <a:cubicBezTo>
                    <a:pt x="39" y="210"/>
                    <a:pt x="39" y="210"/>
                    <a:pt x="39" y="210"/>
                  </a:cubicBezTo>
                  <a:cubicBezTo>
                    <a:pt x="61" y="187"/>
                    <a:pt x="76" y="156"/>
                    <a:pt x="80" y="122"/>
                  </a:cubicBezTo>
                  <a:cubicBezTo>
                    <a:pt x="100" y="106"/>
                    <a:pt x="100" y="106"/>
                    <a:pt x="100" y="106"/>
                  </a:cubicBezTo>
                  <a:lnTo>
                    <a:pt x="80" y="91"/>
                  </a:lnTo>
                  <a:close/>
                </a:path>
              </a:pathLst>
            </a:custGeom>
            <a:grpFill/>
            <a:ln>
              <a:noFill/>
            </a:ln>
            <a:extLst/>
          </p:spPr>
          <p:txBody>
            <a:bodyPr/>
            <a:lstStyle/>
            <a:p>
              <a:endParaRPr lang="zh-CN" altLang="en-US" sz="2800" dirty="0"/>
            </a:p>
          </p:txBody>
        </p:sp>
        <p:grpSp>
          <p:nvGrpSpPr>
            <p:cNvPr id="3" name="组合 2"/>
            <p:cNvGrpSpPr/>
            <p:nvPr/>
          </p:nvGrpSpPr>
          <p:grpSpPr>
            <a:xfrm>
              <a:off x="1741130" y="2252401"/>
              <a:ext cx="2771069" cy="2781924"/>
              <a:chOff x="1741130" y="2252401"/>
              <a:chExt cx="2771069" cy="2781924"/>
            </a:xfrm>
            <a:grpFill/>
          </p:grpSpPr>
          <p:sp>
            <p:nvSpPr>
              <p:cNvPr id="37" name="Freeform 55"/>
              <p:cNvSpPr>
                <a:spLocks/>
              </p:cNvSpPr>
              <p:nvPr/>
            </p:nvSpPr>
            <p:spPr bwMode="auto">
              <a:xfrm>
                <a:off x="1741130" y="2963489"/>
                <a:ext cx="1015063" cy="2070836"/>
              </a:xfrm>
              <a:custGeom>
                <a:avLst/>
                <a:gdLst>
                  <a:gd name="T0" fmla="*/ 4712 w 100"/>
                  <a:gd name="T1" fmla="*/ 16633 h 204"/>
                  <a:gd name="T2" fmla="*/ 0 w 100"/>
                  <a:gd name="T3" fmla="*/ 20145 h 204"/>
                  <a:gd name="T4" fmla="*/ 4712 w 100"/>
                  <a:gd name="T5" fmla="*/ 23698 h 204"/>
                  <a:gd name="T6" fmla="*/ 11931 w 100"/>
                  <a:gd name="T7" fmla="*/ 39927 h 204"/>
                  <a:gd name="T8" fmla="*/ 18995 w 100"/>
                  <a:gd name="T9" fmla="*/ 32708 h 204"/>
                  <a:gd name="T10" fmla="*/ 14493 w 100"/>
                  <a:gd name="T11" fmla="*/ 20145 h 204"/>
                  <a:gd name="T12" fmla="*/ 19568 w 100"/>
                  <a:gd name="T13" fmla="*/ 7065 h 204"/>
                  <a:gd name="T14" fmla="*/ 12507 w 100"/>
                  <a:gd name="T15" fmla="*/ 0 h 204"/>
                  <a:gd name="T16" fmla="*/ 4712 w 100"/>
                  <a:gd name="T17" fmla="*/ 16633 h 2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0" h="204">
                    <a:moveTo>
                      <a:pt x="24" y="85"/>
                    </a:moveTo>
                    <a:cubicBezTo>
                      <a:pt x="0" y="103"/>
                      <a:pt x="0" y="103"/>
                      <a:pt x="0" y="103"/>
                    </a:cubicBezTo>
                    <a:cubicBezTo>
                      <a:pt x="24" y="121"/>
                      <a:pt x="24" y="121"/>
                      <a:pt x="24" y="121"/>
                    </a:cubicBezTo>
                    <a:cubicBezTo>
                      <a:pt x="28" y="153"/>
                      <a:pt x="41" y="181"/>
                      <a:pt x="61" y="204"/>
                    </a:cubicBezTo>
                    <a:cubicBezTo>
                      <a:pt x="97" y="167"/>
                      <a:pt x="97" y="167"/>
                      <a:pt x="97" y="167"/>
                    </a:cubicBezTo>
                    <a:cubicBezTo>
                      <a:pt x="83" y="150"/>
                      <a:pt x="74" y="128"/>
                      <a:pt x="74" y="103"/>
                    </a:cubicBezTo>
                    <a:cubicBezTo>
                      <a:pt x="74" y="78"/>
                      <a:pt x="84" y="54"/>
                      <a:pt x="100" y="36"/>
                    </a:cubicBezTo>
                    <a:cubicBezTo>
                      <a:pt x="64" y="0"/>
                      <a:pt x="64" y="0"/>
                      <a:pt x="64" y="0"/>
                    </a:cubicBezTo>
                    <a:cubicBezTo>
                      <a:pt x="42" y="23"/>
                      <a:pt x="28" y="53"/>
                      <a:pt x="24" y="85"/>
                    </a:cubicBezTo>
                    <a:close/>
                  </a:path>
                </a:pathLst>
              </a:custGeom>
              <a:grpFill/>
              <a:ln>
                <a:noFill/>
              </a:ln>
              <a:extLst/>
            </p:spPr>
            <p:txBody>
              <a:bodyPr/>
              <a:lstStyle/>
              <a:p>
                <a:endParaRPr lang="zh-CN" altLang="en-US" sz="2800"/>
              </a:p>
            </p:txBody>
          </p:sp>
          <p:sp>
            <p:nvSpPr>
              <p:cNvPr id="39" name="Freeform 57"/>
              <p:cNvSpPr>
                <a:spLocks/>
              </p:cNvSpPr>
              <p:nvPr/>
            </p:nvSpPr>
            <p:spPr bwMode="auto">
              <a:xfrm>
                <a:off x="2441360" y="2252401"/>
                <a:ext cx="2070839" cy="1025919"/>
              </a:xfrm>
              <a:custGeom>
                <a:avLst/>
                <a:gdLst>
                  <a:gd name="T0" fmla="*/ 19991 w 204"/>
                  <a:gd name="T1" fmla="*/ 0 h 101"/>
                  <a:gd name="T2" fmla="*/ 16423 w 204"/>
                  <a:gd name="T3" fmla="*/ 4719 h 101"/>
                  <a:gd name="T4" fmla="*/ 0 w 204"/>
                  <a:gd name="T5" fmla="*/ 12732 h 101"/>
                  <a:gd name="T6" fmla="*/ 7065 w 204"/>
                  <a:gd name="T7" fmla="*/ 19821 h 101"/>
                  <a:gd name="T8" fmla="*/ 20354 w 204"/>
                  <a:gd name="T9" fmla="*/ 14525 h 101"/>
                  <a:gd name="T10" fmla="*/ 32861 w 204"/>
                  <a:gd name="T11" fmla="*/ 19035 h 101"/>
                  <a:gd name="T12" fmla="*/ 39927 w 204"/>
                  <a:gd name="T13" fmla="*/ 11946 h 101"/>
                  <a:gd name="T14" fmla="*/ 23488 w 204"/>
                  <a:gd name="T15" fmla="*/ 4719 h 101"/>
                  <a:gd name="T16" fmla="*/ 19991 w 204"/>
                  <a:gd name="T17" fmla="*/ 0 h 1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4" h="101">
                    <a:moveTo>
                      <a:pt x="102" y="0"/>
                    </a:moveTo>
                    <a:cubicBezTo>
                      <a:pt x="84" y="24"/>
                      <a:pt x="84" y="24"/>
                      <a:pt x="84" y="24"/>
                    </a:cubicBezTo>
                    <a:cubicBezTo>
                      <a:pt x="52" y="29"/>
                      <a:pt x="23" y="43"/>
                      <a:pt x="0" y="65"/>
                    </a:cubicBezTo>
                    <a:cubicBezTo>
                      <a:pt x="36" y="101"/>
                      <a:pt x="36" y="101"/>
                      <a:pt x="36" y="101"/>
                    </a:cubicBezTo>
                    <a:cubicBezTo>
                      <a:pt x="54" y="84"/>
                      <a:pt x="78" y="74"/>
                      <a:pt x="104" y="74"/>
                    </a:cubicBezTo>
                    <a:cubicBezTo>
                      <a:pt x="129" y="74"/>
                      <a:pt x="151" y="83"/>
                      <a:pt x="168" y="97"/>
                    </a:cubicBezTo>
                    <a:cubicBezTo>
                      <a:pt x="204" y="61"/>
                      <a:pt x="204" y="61"/>
                      <a:pt x="204" y="61"/>
                    </a:cubicBezTo>
                    <a:cubicBezTo>
                      <a:pt x="182" y="41"/>
                      <a:pt x="152" y="27"/>
                      <a:pt x="120" y="24"/>
                    </a:cubicBezTo>
                    <a:lnTo>
                      <a:pt x="102" y="0"/>
                    </a:lnTo>
                    <a:close/>
                  </a:path>
                </a:pathLst>
              </a:custGeom>
              <a:solidFill>
                <a:srgbClr val="4D86B3"/>
              </a:solidFill>
              <a:ln>
                <a:noFill/>
              </a:ln>
              <a:extLst/>
            </p:spPr>
            <p:txBody>
              <a:bodyPr/>
              <a:lstStyle/>
              <a:p>
                <a:endParaRPr lang="zh-CN" altLang="en-US" sz="2800"/>
              </a:p>
            </p:txBody>
          </p:sp>
        </p:grpSp>
      </p:grpSp>
      <p:sp>
        <p:nvSpPr>
          <p:cNvPr id="49" name="Freeform 271"/>
          <p:cNvSpPr>
            <a:spLocks/>
          </p:cNvSpPr>
          <p:nvPr/>
        </p:nvSpPr>
        <p:spPr bwMode="auto">
          <a:xfrm>
            <a:off x="5121050" y="4665566"/>
            <a:ext cx="29855" cy="40711"/>
          </a:xfrm>
          <a:custGeom>
            <a:avLst/>
            <a:gdLst>
              <a:gd name="T0" fmla="*/ 2147483647 w 3"/>
              <a:gd name="T1" fmla="*/ 2147483647 h 4"/>
              <a:gd name="T2" fmla="*/ 2147483647 w 3"/>
              <a:gd name="T3" fmla="*/ 2147483647 h 4"/>
              <a:gd name="T4" fmla="*/ 0 w 3"/>
              <a:gd name="T5" fmla="*/ 2147483647 h 4"/>
              <a:gd name="T6" fmla="*/ 0 w 3"/>
              <a:gd name="T7" fmla="*/ 2147483647 h 4"/>
              <a:gd name="T8" fmla="*/ 0 w 3"/>
              <a:gd name="T9" fmla="*/ 0 h 4"/>
              <a:gd name="T10" fmla="*/ 0 w 3"/>
              <a:gd name="T11" fmla="*/ 0 h 4"/>
              <a:gd name="T12" fmla="*/ 0 w 3"/>
              <a:gd name="T13" fmla="*/ 2147483647 h 4"/>
              <a:gd name="T14" fmla="*/ 0 w 3"/>
              <a:gd name="T15" fmla="*/ 2147483647 h 4"/>
              <a:gd name="T16" fmla="*/ 2147483647 w 3"/>
              <a:gd name="T17" fmla="*/ 2147483647 h 4"/>
              <a:gd name="T18" fmla="*/ 2147483647 w 3"/>
              <a:gd name="T19" fmla="*/ 2147483647 h 4"/>
              <a:gd name="T20" fmla="*/ 2147483647 w 3"/>
              <a:gd name="T21" fmla="*/ 0 h 4"/>
              <a:gd name="T22" fmla="*/ 2147483647 w 3"/>
              <a:gd name="T23" fmla="*/ 0 h 4"/>
              <a:gd name="T24" fmla="*/ 2147483647 w 3"/>
              <a:gd name="T25" fmla="*/ 2147483647 h 4"/>
              <a:gd name="T26" fmla="*/ 2147483647 w 3"/>
              <a:gd name="T27" fmla="*/ 2147483647 h 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 h="4">
                <a:moveTo>
                  <a:pt x="2" y="4"/>
                </a:moveTo>
                <a:cubicBezTo>
                  <a:pt x="2" y="4"/>
                  <a:pt x="2" y="4"/>
                  <a:pt x="1" y="4"/>
                </a:cubicBezTo>
                <a:cubicBezTo>
                  <a:pt x="1" y="4"/>
                  <a:pt x="0" y="4"/>
                  <a:pt x="0" y="4"/>
                </a:cubicBezTo>
                <a:cubicBezTo>
                  <a:pt x="0" y="3"/>
                  <a:pt x="0" y="3"/>
                  <a:pt x="0" y="3"/>
                </a:cubicBezTo>
                <a:cubicBezTo>
                  <a:pt x="0" y="0"/>
                  <a:pt x="0" y="0"/>
                  <a:pt x="0" y="0"/>
                </a:cubicBezTo>
                <a:cubicBezTo>
                  <a:pt x="0" y="0"/>
                  <a:pt x="0" y="0"/>
                  <a:pt x="0" y="0"/>
                </a:cubicBezTo>
                <a:cubicBezTo>
                  <a:pt x="0" y="3"/>
                  <a:pt x="0" y="3"/>
                  <a:pt x="0" y="3"/>
                </a:cubicBezTo>
                <a:cubicBezTo>
                  <a:pt x="0" y="3"/>
                  <a:pt x="0" y="3"/>
                  <a:pt x="0" y="3"/>
                </a:cubicBezTo>
                <a:cubicBezTo>
                  <a:pt x="0" y="4"/>
                  <a:pt x="1" y="4"/>
                  <a:pt x="1" y="4"/>
                </a:cubicBezTo>
                <a:cubicBezTo>
                  <a:pt x="2" y="4"/>
                  <a:pt x="2" y="3"/>
                  <a:pt x="2" y="3"/>
                </a:cubicBezTo>
                <a:cubicBezTo>
                  <a:pt x="2" y="0"/>
                  <a:pt x="2" y="0"/>
                  <a:pt x="2" y="0"/>
                </a:cubicBezTo>
                <a:cubicBezTo>
                  <a:pt x="3" y="0"/>
                  <a:pt x="3" y="0"/>
                  <a:pt x="3" y="0"/>
                </a:cubicBezTo>
                <a:cubicBezTo>
                  <a:pt x="3" y="3"/>
                  <a:pt x="3" y="3"/>
                  <a:pt x="3" y="3"/>
                </a:cubicBezTo>
                <a:cubicBezTo>
                  <a:pt x="3" y="3"/>
                  <a:pt x="2" y="3"/>
                  <a:pt x="2" y="4"/>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50" name="Freeform 272"/>
          <p:cNvSpPr>
            <a:spLocks/>
          </p:cNvSpPr>
          <p:nvPr/>
        </p:nvSpPr>
        <p:spPr bwMode="auto">
          <a:xfrm>
            <a:off x="5161758" y="4665566"/>
            <a:ext cx="18999" cy="40711"/>
          </a:xfrm>
          <a:custGeom>
            <a:avLst/>
            <a:gdLst>
              <a:gd name="T0" fmla="*/ 2147483647 w 2"/>
              <a:gd name="T1" fmla="*/ 2147483647 h 4"/>
              <a:gd name="T2" fmla="*/ 2147483647 w 2"/>
              <a:gd name="T3" fmla="*/ 0 h 4"/>
              <a:gd name="T4" fmla="*/ 2147483647 w 2"/>
              <a:gd name="T5" fmla="*/ 0 h 4"/>
              <a:gd name="T6" fmla="*/ 2147483647 w 2"/>
              <a:gd name="T7" fmla="*/ 2147483647 h 4"/>
              <a:gd name="T8" fmla="*/ 0 w 2"/>
              <a:gd name="T9" fmla="*/ 2147483647 h 4"/>
              <a:gd name="T10" fmla="*/ 0 w 2"/>
              <a:gd name="T11" fmla="*/ 2147483647 h 4"/>
              <a:gd name="T12" fmla="*/ 0 w 2"/>
              <a:gd name="T13" fmla="*/ 2147483647 h 4"/>
              <a:gd name="T14" fmla="*/ 0 w 2"/>
              <a:gd name="T15" fmla="*/ 2147483647 h 4"/>
              <a:gd name="T16" fmla="*/ 0 w 2"/>
              <a:gd name="T17" fmla="*/ 2147483647 h 4"/>
              <a:gd name="T18" fmla="*/ 0 w 2"/>
              <a:gd name="T19" fmla="*/ 0 h 4"/>
              <a:gd name="T20" fmla="*/ 0 w 2"/>
              <a:gd name="T21" fmla="*/ 0 h 4"/>
              <a:gd name="T22" fmla="*/ 0 w 2"/>
              <a:gd name="T23" fmla="*/ 2147483647 h 4"/>
              <a:gd name="T24" fmla="*/ 2147483647 w 2"/>
              <a:gd name="T25" fmla="*/ 0 h 4"/>
              <a:gd name="T26" fmla="*/ 2147483647 w 2"/>
              <a:gd name="T27" fmla="*/ 0 h 4"/>
              <a:gd name="T28" fmla="*/ 2147483647 w 2"/>
              <a:gd name="T29" fmla="*/ 0 h 4"/>
              <a:gd name="T30" fmla="*/ 2147483647 w 2"/>
              <a:gd name="T31" fmla="*/ 0 h 4"/>
              <a:gd name="T32" fmla="*/ 2147483647 w 2"/>
              <a:gd name="T33" fmla="*/ 2147483647 h 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 h="4">
                <a:moveTo>
                  <a:pt x="2" y="1"/>
                </a:moveTo>
                <a:cubicBezTo>
                  <a:pt x="2" y="1"/>
                  <a:pt x="1" y="1"/>
                  <a:pt x="1" y="0"/>
                </a:cubicBezTo>
                <a:cubicBezTo>
                  <a:pt x="1" y="0"/>
                  <a:pt x="1" y="0"/>
                  <a:pt x="1" y="0"/>
                </a:cubicBezTo>
                <a:cubicBezTo>
                  <a:pt x="1" y="0"/>
                  <a:pt x="1" y="0"/>
                  <a:pt x="1" y="1"/>
                </a:cubicBezTo>
                <a:cubicBezTo>
                  <a:pt x="1" y="1"/>
                  <a:pt x="0" y="1"/>
                  <a:pt x="0" y="1"/>
                </a:cubicBezTo>
                <a:cubicBezTo>
                  <a:pt x="0" y="1"/>
                  <a:pt x="0" y="1"/>
                  <a:pt x="0" y="1"/>
                </a:cubicBezTo>
                <a:cubicBezTo>
                  <a:pt x="0" y="1"/>
                  <a:pt x="0" y="1"/>
                  <a:pt x="0" y="1"/>
                </a:cubicBezTo>
                <a:cubicBezTo>
                  <a:pt x="0" y="4"/>
                  <a:pt x="0" y="4"/>
                  <a:pt x="0" y="4"/>
                </a:cubicBezTo>
                <a:cubicBezTo>
                  <a:pt x="0" y="4"/>
                  <a:pt x="0" y="4"/>
                  <a:pt x="0" y="4"/>
                </a:cubicBezTo>
                <a:cubicBezTo>
                  <a:pt x="0" y="0"/>
                  <a:pt x="0" y="0"/>
                  <a:pt x="0" y="0"/>
                </a:cubicBezTo>
                <a:cubicBezTo>
                  <a:pt x="0" y="0"/>
                  <a:pt x="0" y="0"/>
                  <a:pt x="0" y="0"/>
                </a:cubicBezTo>
                <a:cubicBezTo>
                  <a:pt x="0" y="1"/>
                  <a:pt x="0" y="1"/>
                  <a:pt x="0" y="1"/>
                </a:cubicBezTo>
                <a:cubicBezTo>
                  <a:pt x="0" y="0"/>
                  <a:pt x="0" y="0"/>
                  <a:pt x="1" y="0"/>
                </a:cubicBezTo>
                <a:cubicBezTo>
                  <a:pt x="1" y="0"/>
                  <a:pt x="1" y="0"/>
                  <a:pt x="1" y="0"/>
                </a:cubicBezTo>
                <a:cubicBezTo>
                  <a:pt x="1" y="0"/>
                  <a:pt x="1" y="0"/>
                  <a:pt x="1" y="0"/>
                </a:cubicBezTo>
                <a:cubicBezTo>
                  <a:pt x="2" y="0"/>
                  <a:pt x="2" y="0"/>
                  <a:pt x="2" y="0"/>
                </a:cubicBezTo>
                <a:lnTo>
                  <a:pt x="2"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51" name="Freeform 307"/>
          <p:cNvSpPr>
            <a:spLocks/>
          </p:cNvSpPr>
          <p:nvPr/>
        </p:nvSpPr>
        <p:spPr bwMode="auto">
          <a:xfrm>
            <a:off x="5525444" y="3650501"/>
            <a:ext cx="111277" cy="111276"/>
          </a:xfrm>
          <a:custGeom>
            <a:avLst/>
            <a:gdLst>
              <a:gd name="T0" fmla="*/ 2147483647 w 11"/>
              <a:gd name="T1" fmla="*/ 2147483647 h 11"/>
              <a:gd name="T2" fmla="*/ 2147483647 w 11"/>
              <a:gd name="T3" fmla="*/ 2147483647 h 11"/>
              <a:gd name="T4" fmla="*/ 2147483647 w 11"/>
              <a:gd name="T5" fmla="*/ 2147483647 h 11"/>
              <a:gd name="T6" fmla="*/ 2147483647 w 11"/>
              <a:gd name="T7" fmla="*/ 2147483647 h 11"/>
              <a:gd name="T8" fmla="*/ 2147483647 w 11"/>
              <a:gd name="T9" fmla="*/ 2147483647 h 11"/>
              <a:gd name="T10" fmla="*/ 2147483647 w 11"/>
              <a:gd name="T11" fmla="*/ 2147483647 h 11"/>
              <a:gd name="T12" fmla="*/ 2147483647 w 11"/>
              <a:gd name="T13" fmla="*/ 2147483647 h 11"/>
              <a:gd name="T14" fmla="*/ 2147483647 w 11"/>
              <a:gd name="T15" fmla="*/ 2147483647 h 11"/>
              <a:gd name="T16" fmla="*/ 2147483647 w 11"/>
              <a:gd name="T17" fmla="*/ 2147483647 h 11"/>
              <a:gd name="T18" fmla="*/ 2147483647 w 11"/>
              <a:gd name="T19" fmla="*/ 2147483647 h 11"/>
              <a:gd name="T20" fmla="*/ 2147483647 w 11"/>
              <a:gd name="T21" fmla="*/ 2147483647 h 11"/>
              <a:gd name="T22" fmla="*/ 2147483647 w 11"/>
              <a:gd name="T23" fmla="*/ 2147483647 h 11"/>
              <a:gd name="T24" fmla="*/ 2147483647 w 11"/>
              <a:gd name="T25" fmla="*/ 2147483647 h 11"/>
              <a:gd name="T26" fmla="*/ 2147483647 w 11"/>
              <a:gd name="T27" fmla="*/ 2147483647 h 11"/>
              <a:gd name="T28" fmla="*/ 0 w 11"/>
              <a:gd name="T29" fmla="*/ 2147483647 h 11"/>
              <a:gd name="T30" fmla="*/ 0 w 11"/>
              <a:gd name="T31" fmla="*/ 2147483647 h 11"/>
              <a:gd name="T32" fmla="*/ 2147483647 w 11"/>
              <a:gd name="T33" fmla="*/ 2147483647 h 11"/>
              <a:gd name="T34" fmla="*/ 0 w 11"/>
              <a:gd name="T35" fmla="*/ 2147483647 h 11"/>
              <a:gd name="T36" fmla="*/ 2147483647 w 11"/>
              <a:gd name="T37" fmla="*/ 2147483647 h 11"/>
              <a:gd name="T38" fmla="*/ 2147483647 w 11"/>
              <a:gd name="T39" fmla="*/ 2147483647 h 11"/>
              <a:gd name="T40" fmla="*/ 2147483647 w 11"/>
              <a:gd name="T41" fmla="*/ 0 h 11"/>
              <a:gd name="T42" fmla="*/ 2147483647 w 11"/>
              <a:gd name="T43" fmla="*/ 0 h 11"/>
              <a:gd name="T44" fmla="*/ 2147483647 w 11"/>
              <a:gd name="T45" fmla="*/ 2147483647 h 11"/>
              <a:gd name="T46" fmla="*/ 2147483647 w 11"/>
              <a:gd name="T47" fmla="*/ 2147483647 h 1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 h="11">
                <a:moveTo>
                  <a:pt x="10" y="2"/>
                </a:moveTo>
                <a:cubicBezTo>
                  <a:pt x="5" y="1"/>
                  <a:pt x="5" y="1"/>
                  <a:pt x="5" y="1"/>
                </a:cubicBezTo>
                <a:cubicBezTo>
                  <a:pt x="4" y="1"/>
                  <a:pt x="4" y="1"/>
                  <a:pt x="4" y="1"/>
                </a:cubicBezTo>
                <a:cubicBezTo>
                  <a:pt x="3" y="1"/>
                  <a:pt x="3" y="1"/>
                  <a:pt x="3" y="2"/>
                </a:cubicBezTo>
                <a:cubicBezTo>
                  <a:pt x="2" y="3"/>
                  <a:pt x="3" y="4"/>
                  <a:pt x="4" y="4"/>
                </a:cubicBezTo>
                <a:cubicBezTo>
                  <a:pt x="9" y="6"/>
                  <a:pt x="9" y="6"/>
                  <a:pt x="9" y="6"/>
                </a:cubicBezTo>
                <a:cubicBezTo>
                  <a:pt x="9" y="7"/>
                  <a:pt x="9" y="7"/>
                  <a:pt x="9" y="7"/>
                </a:cubicBezTo>
                <a:cubicBezTo>
                  <a:pt x="3" y="5"/>
                  <a:pt x="3" y="5"/>
                  <a:pt x="3" y="5"/>
                </a:cubicBezTo>
                <a:cubicBezTo>
                  <a:pt x="3" y="5"/>
                  <a:pt x="2" y="5"/>
                  <a:pt x="2" y="5"/>
                </a:cubicBezTo>
                <a:cubicBezTo>
                  <a:pt x="2" y="5"/>
                  <a:pt x="1" y="6"/>
                  <a:pt x="1" y="6"/>
                </a:cubicBezTo>
                <a:cubicBezTo>
                  <a:pt x="1" y="7"/>
                  <a:pt x="1" y="7"/>
                  <a:pt x="1" y="8"/>
                </a:cubicBezTo>
                <a:cubicBezTo>
                  <a:pt x="1" y="8"/>
                  <a:pt x="2" y="9"/>
                  <a:pt x="2" y="9"/>
                </a:cubicBezTo>
                <a:cubicBezTo>
                  <a:pt x="8" y="11"/>
                  <a:pt x="8" y="11"/>
                  <a:pt x="8" y="11"/>
                </a:cubicBezTo>
                <a:cubicBezTo>
                  <a:pt x="7" y="11"/>
                  <a:pt x="7" y="11"/>
                  <a:pt x="7" y="11"/>
                </a:cubicBezTo>
                <a:cubicBezTo>
                  <a:pt x="0" y="9"/>
                  <a:pt x="0" y="9"/>
                  <a:pt x="0" y="9"/>
                </a:cubicBezTo>
                <a:cubicBezTo>
                  <a:pt x="0" y="8"/>
                  <a:pt x="0" y="8"/>
                  <a:pt x="0" y="8"/>
                </a:cubicBezTo>
                <a:cubicBezTo>
                  <a:pt x="1" y="8"/>
                  <a:pt x="1" y="8"/>
                  <a:pt x="1" y="8"/>
                </a:cubicBezTo>
                <a:cubicBezTo>
                  <a:pt x="0" y="8"/>
                  <a:pt x="0" y="7"/>
                  <a:pt x="0" y="6"/>
                </a:cubicBezTo>
                <a:cubicBezTo>
                  <a:pt x="1" y="5"/>
                  <a:pt x="1" y="5"/>
                  <a:pt x="2" y="4"/>
                </a:cubicBezTo>
                <a:cubicBezTo>
                  <a:pt x="2" y="4"/>
                  <a:pt x="1" y="3"/>
                  <a:pt x="2" y="2"/>
                </a:cubicBezTo>
                <a:cubicBezTo>
                  <a:pt x="2" y="1"/>
                  <a:pt x="2" y="0"/>
                  <a:pt x="3" y="0"/>
                </a:cubicBezTo>
                <a:cubicBezTo>
                  <a:pt x="4" y="0"/>
                  <a:pt x="4" y="0"/>
                  <a:pt x="5" y="0"/>
                </a:cubicBezTo>
                <a:cubicBezTo>
                  <a:pt x="11" y="2"/>
                  <a:pt x="11" y="2"/>
                  <a:pt x="11" y="2"/>
                </a:cubicBezTo>
                <a:lnTo>
                  <a:pt x="1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61" name="Rectangle 60">
            <a:extLst>
              <a:ext uri="{FF2B5EF4-FFF2-40B4-BE49-F238E27FC236}">
                <a16:creationId xmlns:a16="http://schemas.microsoft.com/office/drawing/2014/main" id="{D255865A-76CA-4441-9DD1-5B26F0D7A3F5}"/>
              </a:ext>
            </a:extLst>
          </p:cNvPr>
          <p:cNvSpPr/>
          <p:nvPr/>
        </p:nvSpPr>
        <p:spPr>
          <a:xfrm>
            <a:off x="3907549" y="1663419"/>
            <a:ext cx="4186927" cy="646331"/>
          </a:xfrm>
          <a:prstGeom prst="rect">
            <a:avLst/>
          </a:prstGeom>
        </p:spPr>
        <p:txBody>
          <a:bodyPr wrap="square">
            <a:spAutoFit/>
          </a:bodyPr>
          <a:lstStyle/>
          <a:p>
            <a:r>
              <a:rPr lang="en-US" dirty="0">
                <a:solidFill>
                  <a:srgbClr val="113A59"/>
                </a:solidFill>
                <a:latin typeface="Arial" panose="020B0604020202020204" pitchFamily="34" charset="0"/>
                <a:cs typeface="Arial" panose="020B0604020202020204" pitchFamily="34" charset="0"/>
              </a:rPr>
              <a:t>Retrieved from </a:t>
            </a:r>
            <a:r>
              <a:rPr lang="en-US" u="sng" dirty="0">
                <a:solidFill>
                  <a:srgbClr val="113A59"/>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http://insideairb</a:t>
            </a:r>
            <a:r>
              <a:rPr lang="en-US" u="sng" dirty="0">
                <a:solidFill>
                  <a:srgbClr val="113A59"/>
                </a:solidFill>
                <a:latin typeface="Arial" panose="020B0604020202020204" pitchFamily="34" charset="0"/>
                <a:cs typeface="Arial" panose="020B0604020202020204" pitchFamily="34" charset="0"/>
              </a:rPr>
              <a:t>n</a:t>
            </a:r>
            <a:r>
              <a:rPr lang="en-US" u="sng" dirty="0">
                <a:solidFill>
                  <a:srgbClr val="113A59"/>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b.com/</a:t>
            </a:r>
            <a:r>
              <a:rPr lang="en-US" u="sng" dirty="0">
                <a:solidFill>
                  <a:srgbClr val="113A59"/>
                </a:solidFill>
                <a:latin typeface="Arial" panose="020B0604020202020204" pitchFamily="34" charset="0"/>
                <a:cs typeface="Arial" panose="020B0604020202020204" pitchFamily="34" charset="0"/>
              </a:rPr>
              <a:t> </a:t>
            </a:r>
          </a:p>
          <a:p>
            <a:r>
              <a:rPr lang="en-US" dirty="0">
                <a:solidFill>
                  <a:srgbClr val="113A59"/>
                </a:solidFill>
                <a:latin typeface="Arial" panose="020B0604020202020204" pitchFamily="34" charset="0"/>
                <a:cs typeface="Arial" panose="020B0604020202020204" pitchFamily="34" charset="0"/>
              </a:rPr>
              <a:t>(Seattle, Washington, United States)</a:t>
            </a:r>
          </a:p>
        </p:txBody>
      </p:sp>
      <p:sp>
        <p:nvSpPr>
          <p:cNvPr id="62" name="Rectangle 61">
            <a:extLst>
              <a:ext uri="{FF2B5EF4-FFF2-40B4-BE49-F238E27FC236}">
                <a16:creationId xmlns:a16="http://schemas.microsoft.com/office/drawing/2014/main" id="{E72F1AF7-4BC7-4331-9AE2-47A2D3BB130E}"/>
              </a:ext>
            </a:extLst>
          </p:cNvPr>
          <p:cNvSpPr/>
          <p:nvPr/>
        </p:nvSpPr>
        <p:spPr>
          <a:xfrm>
            <a:off x="7757047" y="3898126"/>
            <a:ext cx="3288144" cy="369332"/>
          </a:xfrm>
          <a:prstGeom prst="rect">
            <a:avLst/>
          </a:prstGeom>
        </p:spPr>
        <p:txBody>
          <a:bodyPr wrap="none">
            <a:spAutoFit/>
          </a:bodyPr>
          <a:lstStyle/>
          <a:p>
            <a:r>
              <a:rPr lang="en-US" dirty="0">
                <a:solidFill>
                  <a:srgbClr val="113A59"/>
                </a:solidFill>
                <a:latin typeface="Arial" panose="020B0604020202020204" pitchFamily="34" charset="0"/>
                <a:cs typeface="Arial" panose="020B0604020202020204" pitchFamily="34" charset="0"/>
              </a:rPr>
              <a:t>Raw data scraped from Airbnb</a:t>
            </a:r>
          </a:p>
        </p:txBody>
      </p:sp>
      <p:sp>
        <p:nvSpPr>
          <p:cNvPr id="63" name="Rectangle 62">
            <a:extLst>
              <a:ext uri="{FF2B5EF4-FFF2-40B4-BE49-F238E27FC236}">
                <a16:creationId xmlns:a16="http://schemas.microsoft.com/office/drawing/2014/main" id="{721E709D-6E73-42DB-8642-DD5FFFBF6106}"/>
              </a:ext>
            </a:extLst>
          </p:cNvPr>
          <p:cNvSpPr/>
          <p:nvPr/>
        </p:nvSpPr>
        <p:spPr>
          <a:xfrm>
            <a:off x="3749914" y="5855834"/>
            <a:ext cx="4502195" cy="369332"/>
          </a:xfrm>
          <a:prstGeom prst="rect">
            <a:avLst/>
          </a:prstGeom>
        </p:spPr>
        <p:txBody>
          <a:bodyPr wrap="none">
            <a:spAutoFit/>
          </a:bodyPr>
          <a:lstStyle/>
          <a:p>
            <a:r>
              <a:rPr lang="en-US" dirty="0">
                <a:solidFill>
                  <a:srgbClr val="113A59"/>
                </a:solidFill>
                <a:latin typeface="Arial" panose="020B0604020202020204" pitchFamily="34" charset="0"/>
                <a:cs typeface="Arial" panose="020B0604020202020204" pitchFamily="34" charset="0"/>
              </a:rPr>
              <a:t>Available for public use for individual cities</a:t>
            </a:r>
          </a:p>
        </p:txBody>
      </p:sp>
      <p:sp>
        <p:nvSpPr>
          <p:cNvPr id="64" name="Rectangle 63">
            <a:extLst>
              <a:ext uri="{FF2B5EF4-FFF2-40B4-BE49-F238E27FC236}">
                <a16:creationId xmlns:a16="http://schemas.microsoft.com/office/drawing/2014/main" id="{A608DD91-1554-4F8A-86C5-9769109E4AF3}"/>
              </a:ext>
            </a:extLst>
          </p:cNvPr>
          <p:cNvSpPr/>
          <p:nvPr/>
        </p:nvSpPr>
        <p:spPr>
          <a:xfrm>
            <a:off x="858143" y="3898126"/>
            <a:ext cx="3275256" cy="369332"/>
          </a:xfrm>
          <a:prstGeom prst="rect">
            <a:avLst/>
          </a:prstGeom>
        </p:spPr>
        <p:txBody>
          <a:bodyPr wrap="none">
            <a:spAutoFit/>
          </a:bodyPr>
          <a:lstStyle/>
          <a:p>
            <a:r>
              <a:rPr lang="en-US" dirty="0">
                <a:solidFill>
                  <a:srgbClr val="113A59"/>
                </a:solidFill>
                <a:latin typeface="Arial" panose="020B0604020202020204" pitchFamily="34" charset="0"/>
                <a:cs typeface="Arial" panose="020B0604020202020204" pitchFamily="34" charset="0"/>
              </a:rPr>
              <a:t>Up-to-date as of July 14, 2019</a:t>
            </a:r>
          </a:p>
        </p:txBody>
      </p:sp>
      <p:sp>
        <p:nvSpPr>
          <p:cNvPr id="66" name="TextBox 65">
            <a:extLst>
              <a:ext uri="{FF2B5EF4-FFF2-40B4-BE49-F238E27FC236}">
                <a16:creationId xmlns:a16="http://schemas.microsoft.com/office/drawing/2014/main" id="{C7B3E5E9-2EC1-4EC0-98F2-D40CAD59D09E}"/>
              </a:ext>
            </a:extLst>
          </p:cNvPr>
          <p:cNvSpPr txBox="1"/>
          <p:nvPr/>
        </p:nvSpPr>
        <p:spPr>
          <a:xfrm>
            <a:off x="4778604" y="3324813"/>
            <a:ext cx="2294335" cy="1261884"/>
          </a:xfrm>
          <a:prstGeom prst="rect">
            <a:avLst/>
          </a:prstGeom>
          <a:noFill/>
        </p:spPr>
        <p:txBody>
          <a:bodyPr wrap="square" rtlCol="0">
            <a:spAutoFit/>
          </a:bodyPr>
          <a:lstStyle/>
          <a:p>
            <a:pPr algn="ctr"/>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Listings</a:t>
            </a:r>
          </a:p>
          <a:p>
            <a:pPr algn="ctr"/>
            <a:r>
              <a:rPr lang="en-US" dirty="0">
                <a:solidFill>
                  <a:srgbClr val="113A59"/>
                </a:solidFill>
                <a:latin typeface="Arial" panose="020B0604020202020204" pitchFamily="34" charset="0"/>
                <a:ea typeface="微软雅黑" panose="020B0503020204020204" pitchFamily="34" charset="-122"/>
                <a:cs typeface="Arial" panose="020B0604020202020204" pitchFamily="34" charset="0"/>
              </a:rPr>
              <a:t>(8,921 X 106)</a:t>
            </a:r>
          </a:p>
          <a:p>
            <a:pPr algn="ctr"/>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Calendar</a:t>
            </a:r>
          </a:p>
          <a:p>
            <a:pPr algn="ctr"/>
            <a:r>
              <a:rPr lang="en-US" dirty="0">
                <a:solidFill>
                  <a:srgbClr val="113A59"/>
                </a:solidFill>
                <a:latin typeface="Arial" panose="020B0604020202020204" pitchFamily="34" charset="0"/>
                <a:ea typeface="微软雅黑" panose="020B0503020204020204" pitchFamily="34" charset="-122"/>
                <a:cs typeface="Arial" panose="020B0604020202020204" pitchFamily="34" charset="0"/>
              </a:rPr>
              <a:t>(3,256,165 X 7)</a:t>
            </a:r>
          </a:p>
        </p:txBody>
      </p:sp>
    </p:spTree>
    <p:extLst>
      <p:ext uri="{BB962C8B-B14F-4D97-AF65-F5344CB8AC3E}">
        <p14:creationId xmlns:p14="http://schemas.microsoft.com/office/powerpoint/2010/main" val="2775300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pyright Notice"/>
          <p:cNvSpPr>
            <a:spLocks/>
          </p:cNvSpPr>
          <p:nvPr/>
        </p:nvSpPr>
        <p:spPr bwMode="auto">
          <a:xfrm>
            <a:off x="5011007" y="601770"/>
            <a:ext cx="2169998"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cap="small" dirty="0">
                <a:solidFill>
                  <a:srgbClr val="113A59"/>
                </a:solidFill>
                <a:latin typeface="Arial" panose="020B0604020202020204" pitchFamily="34" charset="0"/>
                <a:ea typeface="微软雅黑" panose="020B0503020204020204" pitchFamily="34" charset="-122"/>
                <a:cs typeface="Arial" panose="020B0604020202020204" pitchFamily="34" charset="0"/>
              </a:rPr>
              <a:t>Insights on…</a:t>
            </a:r>
            <a:r>
              <a:rPr lang="zh-CN" altLang="en-US" sz="2400" b="1" cap="small" dirty="0">
                <a:solidFill>
                  <a:srgbClr val="113A59"/>
                </a:solidFill>
                <a:latin typeface="Arial" panose="020B0604020202020204" pitchFamily="34" charset="0"/>
                <a:ea typeface="微软雅黑" panose="020B0503020204020204" pitchFamily="34" charset="-122"/>
                <a:cs typeface="Arial" panose="020B0604020202020204" pitchFamily="34" charset="0"/>
              </a:rPr>
              <a:t> </a:t>
            </a:r>
            <a:endParaRPr lang="en-US" sz="2400" b="1" cap="small" dirty="0">
              <a:solidFill>
                <a:srgbClr val="113A59"/>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4" name="直接连接符 3"/>
          <p:cNvCxnSpPr/>
          <p:nvPr/>
        </p:nvCxnSpPr>
        <p:spPr>
          <a:xfrm>
            <a:off x="590551" y="1238250"/>
            <a:ext cx="11010900" cy="0"/>
          </a:xfrm>
          <a:prstGeom prst="line">
            <a:avLst/>
          </a:prstGeom>
          <a:ln>
            <a:solidFill>
              <a:srgbClr val="113A59"/>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8915401" y="704136"/>
            <a:ext cx="2247900" cy="534114"/>
            <a:chOff x="2028559" y="4443106"/>
            <a:chExt cx="10163441" cy="2414894"/>
          </a:xfrm>
        </p:grpSpPr>
        <p:grpSp>
          <p:nvGrpSpPr>
            <p:cNvPr id="5" name="组合 4"/>
            <p:cNvGrpSpPr/>
            <p:nvPr/>
          </p:nvGrpSpPr>
          <p:grpSpPr>
            <a:xfrm>
              <a:off x="4956670" y="4443106"/>
              <a:ext cx="4884016" cy="2414894"/>
              <a:chOff x="4956670" y="4443106"/>
              <a:chExt cx="4884016" cy="2414894"/>
            </a:xfrm>
          </p:grpSpPr>
          <p:sp>
            <p:nvSpPr>
              <p:cNvPr id="6" name="等腰三角形 5"/>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7" name="任意多边形 6"/>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grpSp>
          <p:nvGrpSpPr>
            <p:cNvPr id="8" name="组合 7"/>
            <p:cNvGrpSpPr/>
            <p:nvPr/>
          </p:nvGrpSpPr>
          <p:grpSpPr>
            <a:xfrm>
              <a:off x="3492614" y="5410200"/>
              <a:ext cx="2928111" cy="1447800"/>
              <a:chOff x="4956670" y="4443106"/>
              <a:chExt cx="4884016" cy="2414894"/>
            </a:xfrm>
          </p:grpSpPr>
          <p:sp>
            <p:nvSpPr>
              <p:cNvPr id="9" name="等腰三角形 8"/>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0" name="任意多边形 9"/>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grpSp>
          <p:nvGrpSpPr>
            <p:cNvPr id="11" name="组合 10"/>
            <p:cNvGrpSpPr/>
            <p:nvPr/>
          </p:nvGrpSpPr>
          <p:grpSpPr>
            <a:xfrm>
              <a:off x="7721714" y="5048250"/>
              <a:ext cx="3660139" cy="1809750"/>
              <a:chOff x="4956670" y="4443106"/>
              <a:chExt cx="4884016" cy="2414894"/>
            </a:xfrm>
          </p:grpSpPr>
          <p:sp>
            <p:nvSpPr>
              <p:cNvPr id="12" name="等腰三角形 11"/>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3" name="任意多边形 12"/>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grpSp>
          <p:nvGrpSpPr>
            <p:cNvPr id="14" name="组合 13"/>
            <p:cNvGrpSpPr/>
            <p:nvPr/>
          </p:nvGrpSpPr>
          <p:grpSpPr>
            <a:xfrm>
              <a:off x="2028559" y="6342960"/>
              <a:ext cx="1041643" cy="515039"/>
              <a:chOff x="4956670" y="4443106"/>
              <a:chExt cx="4884016" cy="2414894"/>
            </a:xfrm>
          </p:grpSpPr>
          <p:sp>
            <p:nvSpPr>
              <p:cNvPr id="15" name="等腰三角形 14"/>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6" name="任意多边形 15"/>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grpSp>
          <p:nvGrpSpPr>
            <p:cNvPr id="17" name="组合 16"/>
            <p:cNvGrpSpPr/>
            <p:nvPr/>
          </p:nvGrpSpPr>
          <p:grpSpPr>
            <a:xfrm>
              <a:off x="11150357" y="6342960"/>
              <a:ext cx="1041643" cy="515039"/>
              <a:chOff x="4956670" y="4443106"/>
              <a:chExt cx="4884016" cy="2414894"/>
            </a:xfrm>
          </p:grpSpPr>
          <p:sp>
            <p:nvSpPr>
              <p:cNvPr id="18" name="等腰三角形 17"/>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9" name="任意多边形 18"/>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grpSp>
      <p:grpSp>
        <p:nvGrpSpPr>
          <p:cNvPr id="21" name="组合 20"/>
          <p:cNvGrpSpPr/>
          <p:nvPr/>
        </p:nvGrpSpPr>
        <p:grpSpPr>
          <a:xfrm flipH="1">
            <a:off x="742951" y="704136"/>
            <a:ext cx="2247900" cy="534114"/>
            <a:chOff x="2028559" y="4443106"/>
            <a:chExt cx="10163441" cy="2414894"/>
          </a:xfrm>
        </p:grpSpPr>
        <p:grpSp>
          <p:nvGrpSpPr>
            <p:cNvPr id="22" name="组合 21"/>
            <p:cNvGrpSpPr/>
            <p:nvPr/>
          </p:nvGrpSpPr>
          <p:grpSpPr>
            <a:xfrm>
              <a:off x="4956670" y="4443106"/>
              <a:ext cx="4884016" cy="2414894"/>
              <a:chOff x="4956670" y="4443106"/>
              <a:chExt cx="4884016" cy="2414894"/>
            </a:xfrm>
          </p:grpSpPr>
          <p:sp>
            <p:nvSpPr>
              <p:cNvPr id="35" name="等腰三角形 34"/>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6" name="任意多边形 35"/>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grpSp>
          <p:nvGrpSpPr>
            <p:cNvPr id="23" name="组合 22"/>
            <p:cNvGrpSpPr/>
            <p:nvPr/>
          </p:nvGrpSpPr>
          <p:grpSpPr>
            <a:xfrm>
              <a:off x="3492614" y="5410200"/>
              <a:ext cx="2928111" cy="1447800"/>
              <a:chOff x="4956670" y="4443106"/>
              <a:chExt cx="4884016" cy="2414894"/>
            </a:xfrm>
          </p:grpSpPr>
          <p:sp>
            <p:nvSpPr>
              <p:cNvPr id="33" name="等腰三角形 32"/>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4" name="任意多边形 33"/>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grpSp>
          <p:nvGrpSpPr>
            <p:cNvPr id="24" name="组合 23"/>
            <p:cNvGrpSpPr/>
            <p:nvPr/>
          </p:nvGrpSpPr>
          <p:grpSpPr>
            <a:xfrm>
              <a:off x="7721714" y="5048250"/>
              <a:ext cx="3660139" cy="1809750"/>
              <a:chOff x="4956670" y="4443106"/>
              <a:chExt cx="4884016" cy="2414894"/>
            </a:xfrm>
          </p:grpSpPr>
          <p:sp>
            <p:nvSpPr>
              <p:cNvPr id="31" name="等腰三角形 30"/>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2" name="任意多边形 31"/>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2028559" y="6342960"/>
              <a:ext cx="1041643" cy="515039"/>
              <a:chOff x="4956670" y="4443106"/>
              <a:chExt cx="4884016" cy="2414894"/>
            </a:xfrm>
          </p:grpSpPr>
          <p:sp>
            <p:nvSpPr>
              <p:cNvPr id="29" name="等腰三角形 28"/>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0" name="任意多边形 29"/>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grpSp>
          <p:nvGrpSpPr>
            <p:cNvPr id="26" name="组合 25"/>
            <p:cNvGrpSpPr/>
            <p:nvPr/>
          </p:nvGrpSpPr>
          <p:grpSpPr>
            <a:xfrm>
              <a:off x="11150357" y="6342960"/>
              <a:ext cx="1041643" cy="515039"/>
              <a:chOff x="4956670" y="4443106"/>
              <a:chExt cx="4884016" cy="2414894"/>
            </a:xfrm>
          </p:grpSpPr>
          <p:sp>
            <p:nvSpPr>
              <p:cNvPr id="27" name="等腰三角形 26"/>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8" name="任意多边形 27"/>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grpSp>
      <p:sp>
        <p:nvSpPr>
          <p:cNvPr id="37" name="Freeform 5"/>
          <p:cNvSpPr>
            <a:spLocks/>
          </p:cNvSpPr>
          <p:nvPr/>
        </p:nvSpPr>
        <p:spPr bwMode="auto">
          <a:xfrm>
            <a:off x="4078023" y="5589159"/>
            <a:ext cx="4758751" cy="1268843"/>
          </a:xfrm>
          <a:custGeom>
            <a:avLst/>
            <a:gdLst>
              <a:gd name="T0" fmla="*/ 0 w 251"/>
              <a:gd name="T1" fmla="*/ 67 h 67"/>
              <a:gd name="T2" fmla="*/ 0 w 251"/>
              <a:gd name="T3" fmla="*/ 67 h 67"/>
              <a:gd name="T4" fmla="*/ 251 w 251"/>
              <a:gd name="T5" fmla="*/ 67 h 67"/>
              <a:gd name="T6" fmla="*/ 251 w 251"/>
              <a:gd name="T7" fmla="*/ 0 h 67"/>
              <a:gd name="T8" fmla="*/ 0 w 251"/>
              <a:gd name="T9" fmla="*/ 67 h 67"/>
            </a:gdLst>
            <a:ahLst/>
            <a:cxnLst>
              <a:cxn ang="0">
                <a:pos x="T0" y="T1"/>
              </a:cxn>
              <a:cxn ang="0">
                <a:pos x="T2" y="T3"/>
              </a:cxn>
              <a:cxn ang="0">
                <a:pos x="T4" y="T5"/>
              </a:cxn>
              <a:cxn ang="0">
                <a:pos x="T6" y="T7"/>
              </a:cxn>
              <a:cxn ang="0">
                <a:pos x="T8" y="T9"/>
              </a:cxn>
            </a:cxnLst>
            <a:rect l="0" t="0" r="r" b="b"/>
            <a:pathLst>
              <a:path w="251" h="67">
                <a:moveTo>
                  <a:pt x="0" y="67"/>
                </a:moveTo>
                <a:cubicBezTo>
                  <a:pt x="0" y="67"/>
                  <a:pt x="0" y="67"/>
                  <a:pt x="0" y="67"/>
                </a:cubicBezTo>
                <a:cubicBezTo>
                  <a:pt x="251" y="67"/>
                  <a:pt x="251" y="67"/>
                  <a:pt x="251" y="67"/>
                </a:cubicBezTo>
                <a:cubicBezTo>
                  <a:pt x="251" y="0"/>
                  <a:pt x="251" y="0"/>
                  <a:pt x="251" y="0"/>
                </a:cubicBezTo>
                <a:cubicBezTo>
                  <a:pt x="178" y="38"/>
                  <a:pt x="92" y="62"/>
                  <a:pt x="0" y="67"/>
                </a:cubicBezTo>
                <a:close/>
              </a:path>
            </a:pathLst>
          </a:custGeom>
          <a:solidFill>
            <a:srgbClr val="113A59"/>
          </a:solidFill>
          <a:ln>
            <a:noFill/>
          </a:ln>
          <a:extLst/>
        </p:spPr>
        <p:txBody>
          <a:bodyPr/>
          <a:lstStyle/>
          <a:p>
            <a:endParaRPr lang="zh-CN" altLang="en-US" sz="2800">
              <a:latin typeface="Arial" panose="020B0604020202020204" pitchFamily="34" charset="0"/>
              <a:cs typeface="Arial" panose="020B0604020202020204" pitchFamily="34" charset="0"/>
            </a:endParaRPr>
          </a:p>
        </p:txBody>
      </p:sp>
      <p:sp>
        <p:nvSpPr>
          <p:cNvPr id="38" name="Freeform 6"/>
          <p:cNvSpPr>
            <a:spLocks/>
          </p:cNvSpPr>
          <p:nvPr/>
        </p:nvSpPr>
        <p:spPr bwMode="auto">
          <a:xfrm>
            <a:off x="8912383" y="4906297"/>
            <a:ext cx="1117623" cy="1951702"/>
          </a:xfrm>
          <a:custGeom>
            <a:avLst/>
            <a:gdLst>
              <a:gd name="T0" fmla="*/ 0 w 59"/>
              <a:gd name="T1" fmla="*/ 36 h 103"/>
              <a:gd name="T2" fmla="*/ 0 w 59"/>
              <a:gd name="T3" fmla="*/ 103 h 103"/>
              <a:gd name="T4" fmla="*/ 59 w 59"/>
              <a:gd name="T5" fmla="*/ 103 h 103"/>
              <a:gd name="T6" fmla="*/ 59 w 59"/>
              <a:gd name="T7" fmla="*/ 0 h 103"/>
              <a:gd name="T8" fmla="*/ 0 w 59"/>
              <a:gd name="T9" fmla="*/ 36 h 103"/>
            </a:gdLst>
            <a:ahLst/>
            <a:cxnLst>
              <a:cxn ang="0">
                <a:pos x="T0" y="T1"/>
              </a:cxn>
              <a:cxn ang="0">
                <a:pos x="T2" y="T3"/>
              </a:cxn>
              <a:cxn ang="0">
                <a:pos x="T4" y="T5"/>
              </a:cxn>
              <a:cxn ang="0">
                <a:pos x="T6" y="T7"/>
              </a:cxn>
              <a:cxn ang="0">
                <a:pos x="T8" y="T9"/>
              </a:cxn>
            </a:cxnLst>
            <a:rect l="0" t="0" r="r" b="b"/>
            <a:pathLst>
              <a:path w="59" h="103">
                <a:moveTo>
                  <a:pt x="0" y="36"/>
                </a:moveTo>
                <a:cubicBezTo>
                  <a:pt x="0" y="103"/>
                  <a:pt x="0" y="103"/>
                  <a:pt x="0" y="103"/>
                </a:cubicBezTo>
                <a:cubicBezTo>
                  <a:pt x="59" y="103"/>
                  <a:pt x="59" y="103"/>
                  <a:pt x="59" y="103"/>
                </a:cubicBezTo>
                <a:cubicBezTo>
                  <a:pt x="59" y="0"/>
                  <a:pt x="59" y="0"/>
                  <a:pt x="59" y="0"/>
                </a:cubicBezTo>
                <a:cubicBezTo>
                  <a:pt x="41" y="13"/>
                  <a:pt x="21" y="25"/>
                  <a:pt x="0" y="36"/>
                </a:cubicBezTo>
                <a:close/>
              </a:path>
            </a:pathLst>
          </a:custGeom>
          <a:solidFill>
            <a:srgbClr val="4D86B3"/>
          </a:solidFill>
          <a:ln>
            <a:noFill/>
          </a:ln>
          <a:extLst/>
        </p:spPr>
        <p:txBody>
          <a:bodyPr vert="horz" wrap="square" lIns="91440" tIns="45720" rIns="91440" bIns="45720" numCol="1" anchor="t" anchorCtr="0" compatLnSpc="1">
            <a:prstTxWarp prst="textNoShape">
              <a:avLst/>
            </a:prstTxWarp>
          </a:bodyPr>
          <a:lstStyle/>
          <a:p>
            <a:endParaRPr lang="zh-CN" altLang="en-US" sz="3200">
              <a:latin typeface="Arial" panose="020B0604020202020204" pitchFamily="34" charset="0"/>
              <a:cs typeface="Arial" panose="020B0604020202020204" pitchFamily="34" charset="0"/>
            </a:endParaRPr>
          </a:p>
        </p:txBody>
      </p:sp>
      <p:sp>
        <p:nvSpPr>
          <p:cNvPr id="39" name="Freeform 7"/>
          <p:cNvSpPr>
            <a:spLocks/>
          </p:cNvSpPr>
          <p:nvPr/>
        </p:nvSpPr>
        <p:spPr bwMode="auto">
          <a:xfrm>
            <a:off x="11603653" y="2973500"/>
            <a:ext cx="588347" cy="3884501"/>
          </a:xfrm>
          <a:custGeom>
            <a:avLst/>
            <a:gdLst>
              <a:gd name="T0" fmla="*/ 31 w 31"/>
              <a:gd name="T1" fmla="*/ 0 h 205"/>
              <a:gd name="T2" fmla="*/ 28 w 31"/>
              <a:gd name="T3" fmla="*/ 0 h 205"/>
              <a:gd name="T4" fmla="*/ 0 w 31"/>
              <a:gd name="T5" fmla="*/ 36 h 205"/>
              <a:gd name="T6" fmla="*/ 0 w 31"/>
              <a:gd name="T7" fmla="*/ 205 h 205"/>
              <a:gd name="T8" fmla="*/ 31 w 31"/>
              <a:gd name="T9" fmla="*/ 205 h 205"/>
              <a:gd name="T10" fmla="*/ 31 w 31"/>
              <a:gd name="T11" fmla="*/ 0 h 205"/>
            </a:gdLst>
            <a:ahLst/>
            <a:cxnLst>
              <a:cxn ang="0">
                <a:pos x="T0" y="T1"/>
              </a:cxn>
              <a:cxn ang="0">
                <a:pos x="T2" y="T3"/>
              </a:cxn>
              <a:cxn ang="0">
                <a:pos x="T4" y="T5"/>
              </a:cxn>
              <a:cxn ang="0">
                <a:pos x="T6" y="T7"/>
              </a:cxn>
              <a:cxn ang="0">
                <a:pos x="T8" y="T9"/>
              </a:cxn>
              <a:cxn ang="0">
                <a:pos x="T10" y="T11"/>
              </a:cxn>
            </a:cxnLst>
            <a:rect l="0" t="0" r="r" b="b"/>
            <a:pathLst>
              <a:path w="31" h="205">
                <a:moveTo>
                  <a:pt x="31" y="0"/>
                </a:moveTo>
                <a:cubicBezTo>
                  <a:pt x="28" y="0"/>
                  <a:pt x="28" y="0"/>
                  <a:pt x="28" y="0"/>
                </a:cubicBezTo>
                <a:cubicBezTo>
                  <a:pt x="20" y="13"/>
                  <a:pt x="11" y="25"/>
                  <a:pt x="0" y="36"/>
                </a:cubicBezTo>
                <a:cubicBezTo>
                  <a:pt x="0" y="205"/>
                  <a:pt x="0" y="205"/>
                  <a:pt x="0" y="205"/>
                </a:cubicBezTo>
                <a:cubicBezTo>
                  <a:pt x="31" y="205"/>
                  <a:pt x="31" y="205"/>
                  <a:pt x="31" y="205"/>
                </a:cubicBezTo>
                <a:lnTo>
                  <a:pt x="31" y="0"/>
                </a:lnTo>
                <a:close/>
              </a:path>
            </a:pathLst>
          </a:custGeom>
          <a:solidFill>
            <a:srgbClr val="4D86B3"/>
          </a:solidFill>
          <a:ln>
            <a:noFill/>
          </a:ln>
          <a:extLst/>
        </p:spPr>
        <p:txBody>
          <a:bodyPr vert="horz" wrap="square" lIns="91440" tIns="45720" rIns="91440" bIns="45720" numCol="1" anchor="t" anchorCtr="0" compatLnSpc="1">
            <a:prstTxWarp prst="textNoShape">
              <a:avLst/>
            </a:prstTxWarp>
          </a:bodyPr>
          <a:lstStyle/>
          <a:p>
            <a:endParaRPr lang="zh-CN" altLang="en-US" sz="3200">
              <a:latin typeface="Arial" panose="020B0604020202020204" pitchFamily="34" charset="0"/>
              <a:cs typeface="Arial" panose="020B0604020202020204" pitchFamily="34" charset="0"/>
            </a:endParaRPr>
          </a:p>
        </p:txBody>
      </p:sp>
      <p:sp>
        <p:nvSpPr>
          <p:cNvPr id="40" name="Freeform 8"/>
          <p:cNvSpPr>
            <a:spLocks/>
          </p:cNvSpPr>
          <p:nvPr/>
        </p:nvSpPr>
        <p:spPr bwMode="auto">
          <a:xfrm>
            <a:off x="10126881" y="3656358"/>
            <a:ext cx="1401163" cy="3201642"/>
          </a:xfrm>
          <a:custGeom>
            <a:avLst/>
            <a:gdLst>
              <a:gd name="T0" fmla="*/ 0 w 74"/>
              <a:gd name="T1" fmla="*/ 66 h 169"/>
              <a:gd name="T2" fmla="*/ 0 w 74"/>
              <a:gd name="T3" fmla="*/ 169 h 169"/>
              <a:gd name="T4" fmla="*/ 74 w 74"/>
              <a:gd name="T5" fmla="*/ 169 h 169"/>
              <a:gd name="T6" fmla="*/ 74 w 74"/>
              <a:gd name="T7" fmla="*/ 0 h 169"/>
              <a:gd name="T8" fmla="*/ 0 w 74"/>
              <a:gd name="T9" fmla="*/ 66 h 169"/>
            </a:gdLst>
            <a:ahLst/>
            <a:cxnLst>
              <a:cxn ang="0">
                <a:pos x="T0" y="T1"/>
              </a:cxn>
              <a:cxn ang="0">
                <a:pos x="T2" y="T3"/>
              </a:cxn>
              <a:cxn ang="0">
                <a:pos x="T4" y="T5"/>
              </a:cxn>
              <a:cxn ang="0">
                <a:pos x="T6" y="T7"/>
              </a:cxn>
              <a:cxn ang="0">
                <a:pos x="T8" y="T9"/>
              </a:cxn>
            </a:cxnLst>
            <a:rect l="0" t="0" r="r" b="b"/>
            <a:pathLst>
              <a:path w="74" h="169">
                <a:moveTo>
                  <a:pt x="0" y="66"/>
                </a:moveTo>
                <a:cubicBezTo>
                  <a:pt x="0" y="169"/>
                  <a:pt x="0" y="169"/>
                  <a:pt x="0" y="169"/>
                </a:cubicBezTo>
                <a:cubicBezTo>
                  <a:pt x="74" y="169"/>
                  <a:pt x="74" y="169"/>
                  <a:pt x="74" y="169"/>
                </a:cubicBezTo>
                <a:cubicBezTo>
                  <a:pt x="74" y="0"/>
                  <a:pt x="74" y="0"/>
                  <a:pt x="74" y="0"/>
                </a:cubicBezTo>
                <a:cubicBezTo>
                  <a:pt x="52" y="24"/>
                  <a:pt x="28" y="47"/>
                  <a:pt x="0" y="66"/>
                </a:cubicBezTo>
                <a:close/>
              </a:path>
            </a:pathLst>
          </a:custGeom>
          <a:solidFill>
            <a:srgbClr val="113A59"/>
          </a:solidFill>
          <a:ln>
            <a:noFill/>
          </a:ln>
          <a:extLst/>
        </p:spPr>
        <p:txBody>
          <a:bodyPr/>
          <a:lstStyle/>
          <a:p>
            <a:endParaRPr lang="zh-CN" altLang="en-US" sz="2800">
              <a:latin typeface="Arial" panose="020B0604020202020204" pitchFamily="34" charset="0"/>
              <a:cs typeface="Arial" panose="020B0604020202020204" pitchFamily="34" charset="0"/>
            </a:endParaRPr>
          </a:p>
        </p:txBody>
      </p:sp>
      <p:sp>
        <p:nvSpPr>
          <p:cNvPr id="41" name="Freeform 9"/>
          <p:cNvSpPr>
            <a:spLocks/>
          </p:cNvSpPr>
          <p:nvPr/>
        </p:nvSpPr>
        <p:spPr bwMode="auto">
          <a:xfrm>
            <a:off x="5063327" y="5378866"/>
            <a:ext cx="2332119" cy="1042011"/>
          </a:xfrm>
          <a:custGeom>
            <a:avLst/>
            <a:gdLst>
              <a:gd name="T0" fmla="*/ 971 w 987"/>
              <a:gd name="T1" fmla="*/ 441 h 441"/>
              <a:gd name="T2" fmla="*/ 554 w 987"/>
              <a:gd name="T3" fmla="*/ 24 h 441"/>
              <a:gd name="T4" fmla="*/ 0 w 987"/>
              <a:gd name="T5" fmla="*/ 24 h 441"/>
              <a:gd name="T6" fmla="*/ 0 w 987"/>
              <a:gd name="T7" fmla="*/ 0 h 441"/>
              <a:gd name="T8" fmla="*/ 562 w 987"/>
              <a:gd name="T9" fmla="*/ 0 h 441"/>
              <a:gd name="T10" fmla="*/ 987 w 987"/>
              <a:gd name="T11" fmla="*/ 433 h 441"/>
              <a:gd name="T12" fmla="*/ 971 w 987"/>
              <a:gd name="T13" fmla="*/ 441 h 441"/>
            </a:gdLst>
            <a:ahLst/>
            <a:cxnLst>
              <a:cxn ang="0">
                <a:pos x="T0" y="T1"/>
              </a:cxn>
              <a:cxn ang="0">
                <a:pos x="T2" y="T3"/>
              </a:cxn>
              <a:cxn ang="0">
                <a:pos x="T4" y="T5"/>
              </a:cxn>
              <a:cxn ang="0">
                <a:pos x="T6" y="T7"/>
              </a:cxn>
              <a:cxn ang="0">
                <a:pos x="T8" y="T9"/>
              </a:cxn>
              <a:cxn ang="0">
                <a:pos x="T10" y="T11"/>
              </a:cxn>
              <a:cxn ang="0">
                <a:pos x="T12" y="T13"/>
              </a:cxn>
            </a:cxnLst>
            <a:rect l="0" t="0" r="r" b="b"/>
            <a:pathLst>
              <a:path w="987" h="441">
                <a:moveTo>
                  <a:pt x="971" y="441"/>
                </a:moveTo>
                <a:lnTo>
                  <a:pt x="554" y="24"/>
                </a:lnTo>
                <a:lnTo>
                  <a:pt x="0" y="24"/>
                </a:lnTo>
                <a:lnTo>
                  <a:pt x="0" y="0"/>
                </a:lnTo>
                <a:lnTo>
                  <a:pt x="562" y="0"/>
                </a:lnTo>
                <a:lnTo>
                  <a:pt x="987" y="433"/>
                </a:lnTo>
                <a:lnTo>
                  <a:pt x="971" y="441"/>
                </a:lnTo>
                <a:close/>
              </a:path>
            </a:pathLst>
          </a:custGeom>
          <a:solidFill>
            <a:srgbClr val="113A59"/>
          </a:solidFill>
          <a:ln>
            <a:noFill/>
          </a:ln>
          <a:extLst/>
        </p:spPr>
        <p:txBody>
          <a:bodyPr/>
          <a:lstStyle/>
          <a:p>
            <a:endParaRPr lang="zh-CN" altLang="en-US" sz="2800">
              <a:latin typeface="Arial" panose="020B0604020202020204" pitchFamily="34" charset="0"/>
              <a:cs typeface="Arial" panose="020B0604020202020204" pitchFamily="34" charset="0"/>
            </a:endParaRPr>
          </a:p>
        </p:txBody>
      </p:sp>
      <p:sp>
        <p:nvSpPr>
          <p:cNvPr id="42" name="Freeform 10"/>
          <p:cNvSpPr>
            <a:spLocks/>
          </p:cNvSpPr>
          <p:nvPr/>
        </p:nvSpPr>
        <p:spPr bwMode="auto">
          <a:xfrm>
            <a:off x="6674777" y="4516720"/>
            <a:ext cx="2332119" cy="1039647"/>
          </a:xfrm>
          <a:custGeom>
            <a:avLst/>
            <a:gdLst>
              <a:gd name="T0" fmla="*/ 971 w 987"/>
              <a:gd name="T1" fmla="*/ 440 h 440"/>
              <a:gd name="T2" fmla="*/ 553 w 987"/>
              <a:gd name="T3" fmla="*/ 24 h 440"/>
              <a:gd name="T4" fmla="*/ 0 w 987"/>
              <a:gd name="T5" fmla="*/ 24 h 440"/>
              <a:gd name="T6" fmla="*/ 0 w 987"/>
              <a:gd name="T7" fmla="*/ 0 h 440"/>
              <a:gd name="T8" fmla="*/ 561 w 987"/>
              <a:gd name="T9" fmla="*/ 0 h 440"/>
              <a:gd name="T10" fmla="*/ 987 w 987"/>
              <a:gd name="T11" fmla="*/ 432 h 440"/>
              <a:gd name="T12" fmla="*/ 971 w 987"/>
              <a:gd name="T13" fmla="*/ 440 h 440"/>
            </a:gdLst>
            <a:ahLst/>
            <a:cxnLst>
              <a:cxn ang="0">
                <a:pos x="T0" y="T1"/>
              </a:cxn>
              <a:cxn ang="0">
                <a:pos x="T2" y="T3"/>
              </a:cxn>
              <a:cxn ang="0">
                <a:pos x="T4" y="T5"/>
              </a:cxn>
              <a:cxn ang="0">
                <a:pos x="T6" y="T7"/>
              </a:cxn>
              <a:cxn ang="0">
                <a:pos x="T8" y="T9"/>
              </a:cxn>
              <a:cxn ang="0">
                <a:pos x="T10" y="T11"/>
              </a:cxn>
              <a:cxn ang="0">
                <a:pos x="T12" y="T13"/>
              </a:cxn>
            </a:cxnLst>
            <a:rect l="0" t="0" r="r" b="b"/>
            <a:pathLst>
              <a:path w="987" h="440">
                <a:moveTo>
                  <a:pt x="971" y="440"/>
                </a:moveTo>
                <a:lnTo>
                  <a:pt x="553" y="24"/>
                </a:lnTo>
                <a:lnTo>
                  <a:pt x="0" y="24"/>
                </a:lnTo>
                <a:lnTo>
                  <a:pt x="0" y="0"/>
                </a:lnTo>
                <a:lnTo>
                  <a:pt x="561" y="0"/>
                </a:lnTo>
                <a:lnTo>
                  <a:pt x="987" y="432"/>
                </a:lnTo>
                <a:lnTo>
                  <a:pt x="971" y="440"/>
                </a:lnTo>
                <a:close/>
              </a:path>
            </a:pathLst>
          </a:custGeom>
          <a:solidFill>
            <a:srgbClr val="4D86B3"/>
          </a:solidFill>
          <a:ln>
            <a:noFill/>
          </a:ln>
          <a:extLst/>
        </p:spPr>
        <p:txBody>
          <a:bodyPr vert="horz" wrap="square" lIns="91440" tIns="45720" rIns="91440" bIns="45720" numCol="1" anchor="t" anchorCtr="0" compatLnSpc="1">
            <a:prstTxWarp prst="textNoShape">
              <a:avLst/>
            </a:prstTxWarp>
          </a:bodyPr>
          <a:lstStyle/>
          <a:p>
            <a:endParaRPr lang="zh-CN" altLang="en-US" sz="3200">
              <a:latin typeface="Arial" panose="020B0604020202020204" pitchFamily="34" charset="0"/>
              <a:cs typeface="Arial" panose="020B0604020202020204" pitchFamily="34" charset="0"/>
            </a:endParaRPr>
          </a:p>
        </p:txBody>
      </p:sp>
      <p:sp>
        <p:nvSpPr>
          <p:cNvPr id="43" name="Freeform 11"/>
          <p:cNvSpPr>
            <a:spLocks/>
          </p:cNvSpPr>
          <p:nvPr/>
        </p:nvSpPr>
        <p:spPr bwMode="auto">
          <a:xfrm>
            <a:off x="8043654" y="3852763"/>
            <a:ext cx="2351023" cy="1042011"/>
          </a:xfrm>
          <a:custGeom>
            <a:avLst/>
            <a:gdLst>
              <a:gd name="T0" fmla="*/ 979 w 995"/>
              <a:gd name="T1" fmla="*/ 441 h 441"/>
              <a:gd name="T2" fmla="*/ 554 w 995"/>
              <a:gd name="T3" fmla="*/ 16 h 441"/>
              <a:gd name="T4" fmla="*/ 0 w 995"/>
              <a:gd name="T5" fmla="*/ 16 h 441"/>
              <a:gd name="T6" fmla="*/ 0 w 995"/>
              <a:gd name="T7" fmla="*/ 0 h 441"/>
              <a:gd name="T8" fmla="*/ 562 w 995"/>
              <a:gd name="T9" fmla="*/ 0 h 441"/>
              <a:gd name="T10" fmla="*/ 995 w 995"/>
              <a:gd name="T11" fmla="*/ 425 h 441"/>
              <a:gd name="T12" fmla="*/ 979 w 995"/>
              <a:gd name="T13" fmla="*/ 441 h 441"/>
            </a:gdLst>
            <a:ahLst/>
            <a:cxnLst>
              <a:cxn ang="0">
                <a:pos x="T0" y="T1"/>
              </a:cxn>
              <a:cxn ang="0">
                <a:pos x="T2" y="T3"/>
              </a:cxn>
              <a:cxn ang="0">
                <a:pos x="T4" y="T5"/>
              </a:cxn>
              <a:cxn ang="0">
                <a:pos x="T6" y="T7"/>
              </a:cxn>
              <a:cxn ang="0">
                <a:pos x="T8" y="T9"/>
              </a:cxn>
              <a:cxn ang="0">
                <a:pos x="T10" y="T11"/>
              </a:cxn>
              <a:cxn ang="0">
                <a:pos x="T12" y="T13"/>
              </a:cxn>
            </a:cxnLst>
            <a:rect l="0" t="0" r="r" b="b"/>
            <a:pathLst>
              <a:path w="995" h="441">
                <a:moveTo>
                  <a:pt x="979" y="441"/>
                </a:moveTo>
                <a:lnTo>
                  <a:pt x="554" y="16"/>
                </a:lnTo>
                <a:lnTo>
                  <a:pt x="0" y="16"/>
                </a:lnTo>
                <a:lnTo>
                  <a:pt x="0" y="0"/>
                </a:lnTo>
                <a:lnTo>
                  <a:pt x="562" y="0"/>
                </a:lnTo>
                <a:lnTo>
                  <a:pt x="995" y="425"/>
                </a:lnTo>
                <a:lnTo>
                  <a:pt x="979" y="441"/>
                </a:lnTo>
                <a:close/>
              </a:path>
            </a:pathLst>
          </a:custGeom>
          <a:solidFill>
            <a:srgbClr val="113A59"/>
          </a:solidFill>
          <a:ln>
            <a:noFill/>
          </a:ln>
          <a:extLst/>
        </p:spPr>
        <p:txBody>
          <a:bodyPr/>
          <a:lstStyle/>
          <a:p>
            <a:endParaRPr lang="zh-CN" altLang="en-US" sz="2800">
              <a:latin typeface="Arial" panose="020B0604020202020204" pitchFamily="34" charset="0"/>
              <a:cs typeface="Arial" panose="020B0604020202020204" pitchFamily="34" charset="0"/>
            </a:endParaRPr>
          </a:p>
        </p:txBody>
      </p:sp>
      <p:sp>
        <p:nvSpPr>
          <p:cNvPr id="44" name="Freeform 12"/>
          <p:cNvSpPr>
            <a:spLocks/>
          </p:cNvSpPr>
          <p:nvPr/>
        </p:nvSpPr>
        <p:spPr bwMode="auto">
          <a:xfrm>
            <a:off x="9076603" y="2938410"/>
            <a:ext cx="2332119" cy="1042011"/>
          </a:xfrm>
          <a:custGeom>
            <a:avLst/>
            <a:gdLst>
              <a:gd name="T0" fmla="*/ 979 w 987"/>
              <a:gd name="T1" fmla="*/ 441 h 441"/>
              <a:gd name="T2" fmla="*/ 553 w 987"/>
              <a:gd name="T3" fmla="*/ 16 h 441"/>
              <a:gd name="T4" fmla="*/ 0 w 987"/>
              <a:gd name="T5" fmla="*/ 16 h 441"/>
              <a:gd name="T6" fmla="*/ 0 w 987"/>
              <a:gd name="T7" fmla="*/ 0 h 441"/>
              <a:gd name="T8" fmla="*/ 561 w 987"/>
              <a:gd name="T9" fmla="*/ 0 h 441"/>
              <a:gd name="T10" fmla="*/ 987 w 987"/>
              <a:gd name="T11" fmla="*/ 425 h 441"/>
              <a:gd name="T12" fmla="*/ 979 w 987"/>
              <a:gd name="T13" fmla="*/ 441 h 441"/>
            </a:gdLst>
            <a:ahLst/>
            <a:cxnLst>
              <a:cxn ang="0">
                <a:pos x="T0" y="T1"/>
              </a:cxn>
              <a:cxn ang="0">
                <a:pos x="T2" y="T3"/>
              </a:cxn>
              <a:cxn ang="0">
                <a:pos x="T4" y="T5"/>
              </a:cxn>
              <a:cxn ang="0">
                <a:pos x="T6" y="T7"/>
              </a:cxn>
              <a:cxn ang="0">
                <a:pos x="T8" y="T9"/>
              </a:cxn>
              <a:cxn ang="0">
                <a:pos x="T10" y="T11"/>
              </a:cxn>
              <a:cxn ang="0">
                <a:pos x="T12" y="T13"/>
              </a:cxn>
            </a:cxnLst>
            <a:rect l="0" t="0" r="r" b="b"/>
            <a:pathLst>
              <a:path w="987" h="441">
                <a:moveTo>
                  <a:pt x="979" y="441"/>
                </a:moveTo>
                <a:lnTo>
                  <a:pt x="553" y="16"/>
                </a:lnTo>
                <a:lnTo>
                  <a:pt x="0" y="16"/>
                </a:lnTo>
                <a:lnTo>
                  <a:pt x="0" y="0"/>
                </a:lnTo>
                <a:lnTo>
                  <a:pt x="561" y="0"/>
                </a:lnTo>
                <a:lnTo>
                  <a:pt x="987" y="425"/>
                </a:lnTo>
                <a:lnTo>
                  <a:pt x="979" y="441"/>
                </a:lnTo>
                <a:close/>
              </a:path>
            </a:pathLst>
          </a:custGeom>
          <a:solidFill>
            <a:srgbClr val="4D86B3"/>
          </a:solidFill>
          <a:ln>
            <a:noFill/>
          </a:ln>
          <a:extLst/>
        </p:spPr>
        <p:txBody>
          <a:bodyPr vert="horz" wrap="square" lIns="91440" tIns="45720" rIns="91440" bIns="45720" numCol="1" anchor="t" anchorCtr="0" compatLnSpc="1">
            <a:prstTxWarp prst="textNoShape">
              <a:avLst/>
            </a:prstTxWarp>
          </a:bodyPr>
          <a:lstStyle/>
          <a:p>
            <a:endParaRPr lang="zh-CN" altLang="en-US" sz="3200">
              <a:latin typeface="Arial" panose="020B0604020202020204" pitchFamily="34" charset="0"/>
              <a:cs typeface="Arial" panose="020B0604020202020204" pitchFamily="34" charset="0"/>
            </a:endParaRPr>
          </a:p>
        </p:txBody>
      </p:sp>
      <p:sp>
        <p:nvSpPr>
          <p:cNvPr id="45" name="Oval 13"/>
          <p:cNvSpPr>
            <a:spLocks noChangeArrowheads="1"/>
          </p:cNvSpPr>
          <p:nvPr/>
        </p:nvSpPr>
        <p:spPr bwMode="auto">
          <a:xfrm>
            <a:off x="4968813" y="5322156"/>
            <a:ext cx="189027" cy="191390"/>
          </a:xfrm>
          <a:prstGeom prst="ellipse">
            <a:avLst/>
          </a:prstGeom>
          <a:solidFill>
            <a:srgbClr val="113A59"/>
          </a:solidFill>
          <a:ln>
            <a:noFill/>
          </a:ln>
          <a:extLst/>
        </p:spPr>
        <p:txBody>
          <a:bodyPr/>
          <a:lstStyle/>
          <a:p>
            <a:endParaRPr lang="zh-CN" altLang="en-US" sz="2800">
              <a:latin typeface="Arial" panose="020B0604020202020204" pitchFamily="34" charset="0"/>
              <a:cs typeface="Arial" panose="020B0604020202020204" pitchFamily="34" charset="0"/>
            </a:endParaRPr>
          </a:p>
        </p:txBody>
      </p:sp>
      <p:sp>
        <p:nvSpPr>
          <p:cNvPr id="46" name="Oval 14"/>
          <p:cNvSpPr>
            <a:spLocks noChangeArrowheads="1"/>
          </p:cNvSpPr>
          <p:nvPr/>
        </p:nvSpPr>
        <p:spPr bwMode="auto">
          <a:xfrm>
            <a:off x="7968045" y="3777153"/>
            <a:ext cx="191391" cy="207929"/>
          </a:xfrm>
          <a:prstGeom prst="ellipse">
            <a:avLst/>
          </a:prstGeom>
          <a:solidFill>
            <a:srgbClr val="113A59"/>
          </a:solidFill>
          <a:ln>
            <a:noFill/>
          </a:ln>
          <a:extLst/>
        </p:spPr>
        <p:txBody>
          <a:bodyPr/>
          <a:lstStyle/>
          <a:p>
            <a:endParaRPr lang="zh-CN" altLang="en-US" sz="2800">
              <a:latin typeface="Arial" panose="020B0604020202020204" pitchFamily="34" charset="0"/>
              <a:cs typeface="Arial" panose="020B0604020202020204" pitchFamily="34" charset="0"/>
            </a:endParaRPr>
          </a:p>
        </p:txBody>
      </p:sp>
      <p:sp>
        <p:nvSpPr>
          <p:cNvPr id="47" name="Oval 15"/>
          <p:cNvSpPr>
            <a:spLocks noChangeArrowheads="1"/>
          </p:cNvSpPr>
          <p:nvPr/>
        </p:nvSpPr>
        <p:spPr bwMode="auto">
          <a:xfrm>
            <a:off x="6674776" y="4457648"/>
            <a:ext cx="189027" cy="191390"/>
          </a:xfrm>
          <a:prstGeom prst="ellipse">
            <a:avLst/>
          </a:prstGeom>
          <a:solidFill>
            <a:srgbClr val="4D86B3"/>
          </a:solidFill>
          <a:ln>
            <a:noFill/>
          </a:ln>
          <a:extLst/>
        </p:spPr>
        <p:txBody>
          <a:bodyPr vert="horz" wrap="square" lIns="91440" tIns="45720" rIns="91440" bIns="45720" numCol="1" anchor="t" anchorCtr="0" compatLnSpc="1">
            <a:prstTxWarp prst="textNoShape">
              <a:avLst/>
            </a:prstTxWarp>
          </a:bodyPr>
          <a:lstStyle/>
          <a:p>
            <a:endParaRPr lang="zh-CN" altLang="en-US" sz="3200">
              <a:latin typeface="Arial" panose="020B0604020202020204" pitchFamily="34" charset="0"/>
              <a:cs typeface="Arial" panose="020B0604020202020204" pitchFamily="34" charset="0"/>
            </a:endParaRPr>
          </a:p>
        </p:txBody>
      </p:sp>
      <p:sp>
        <p:nvSpPr>
          <p:cNvPr id="48" name="Oval 16"/>
          <p:cNvSpPr>
            <a:spLocks noChangeArrowheads="1"/>
          </p:cNvSpPr>
          <p:nvPr/>
        </p:nvSpPr>
        <p:spPr bwMode="auto">
          <a:xfrm>
            <a:off x="8982089" y="2862800"/>
            <a:ext cx="189027" cy="207929"/>
          </a:xfrm>
          <a:prstGeom prst="ellipse">
            <a:avLst/>
          </a:prstGeom>
          <a:solidFill>
            <a:srgbClr val="4D86B3"/>
          </a:solidFill>
          <a:ln>
            <a:noFill/>
          </a:ln>
          <a:extLst/>
        </p:spPr>
        <p:txBody>
          <a:bodyPr vert="horz" wrap="square" lIns="91440" tIns="45720" rIns="91440" bIns="45720" numCol="1" anchor="t" anchorCtr="0" compatLnSpc="1">
            <a:prstTxWarp prst="textNoShape">
              <a:avLst/>
            </a:prstTxWarp>
          </a:bodyPr>
          <a:lstStyle/>
          <a:p>
            <a:endParaRPr lang="zh-CN" altLang="en-US" sz="3200">
              <a:latin typeface="Arial" panose="020B0604020202020204" pitchFamily="34" charset="0"/>
              <a:cs typeface="Arial" panose="020B0604020202020204" pitchFamily="34" charset="0"/>
            </a:endParaRPr>
          </a:p>
        </p:txBody>
      </p:sp>
      <p:sp>
        <p:nvSpPr>
          <p:cNvPr id="55" name="Freeform 9">
            <a:extLst>
              <a:ext uri="{FF2B5EF4-FFF2-40B4-BE49-F238E27FC236}">
                <a16:creationId xmlns:a16="http://schemas.microsoft.com/office/drawing/2014/main" id="{252CC21C-6FE0-4213-9FDC-38B9FE0490F8}"/>
              </a:ext>
            </a:extLst>
          </p:cNvPr>
          <p:cNvSpPr>
            <a:spLocks/>
          </p:cNvSpPr>
          <p:nvPr/>
        </p:nvSpPr>
        <p:spPr bwMode="auto">
          <a:xfrm>
            <a:off x="9766856" y="2006028"/>
            <a:ext cx="2332119" cy="1042011"/>
          </a:xfrm>
          <a:custGeom>
            <a:avLst/>
            <a:gdLst>
              <a:gd name="T0" fmla="*/ 971 w 987"/>
              <a:gd name="T1" fmla="*/ 441 h 441"/>
              <a:gd name="T2" fmla="*/ 554 w 987"/>
              <a:gd name="T3" fmla="*/ 24 h 441"/>
              <a:gd name="T4" fmla="*/ 0 w 987"/>
              <a:gd name="T5" fmla="*/ 24 h 441"/>
              <a:gd name="T6" fmla="*/ 0 w 987"/>
              <a:gd name="T7" fmla="*/ 0 h 441"/>
              <a:gd name="T8" fmla="*/ 562 w 987"/>
              <a:gd name="T9" fmla="*/ 0 h 441"/>
              <a:gd name="T10" fmla="*/ 987 w 987"/>
              <a:gd name="T11" fmla="*/ 433 h 441"/>
              <a:gd name="T12" fmla="*/ 971 w 987"/>
              <a:gd name="T13" fmla="*/ 441 h 441"/>
            </a:gdLst>
            <a:ahLst/>
            <a:cxnLst>
              <a:cxn ang="0">
                <a:pos x="T0" y="T1"/>
              </a:cxn>
              <a:cxn ang="0">
                <a:pos x="T2" y="T3"/>
              </a:cxn>
              <a:cxn ang="0">
                <a:pos x="T4" y="T5"/>
              </a:cxn>
              <a:cxn ang="0">
                <a:pos x="T6" y="T7"/>
              </a:cxn>
              <a:cxn ang="0">
                <a:pos x="T8" y="T9"/>
              </a:cxn>
              <a:cxn ang="0">
                <a:pos x="T10" y="T11"/>
              </a:cxn>
              <a:cxn ang="0">
                <a:pos x="T12" y="T13"/>
              </a:cxn>
            </a:cxnLst>
            <a:rect l="0" t="0" r="r" b="b"/>
            <a:pathLst>
              <a:path w="987" h="441">
                <a:moveTo>
                  <a:pt x="971" y="441"/>
                </a:moveTo>
                <a:lnTo>
                  <a:pt x="554" y="24"/>
                </a:lnTo>
                <a:lnTo>
                  <a:pt x="0" y="24"/>
                </a:lnTo>
                <a:lnTo>
                  <a:pt x="0" y="0"/>
                </a:lnTo>
                <a:lnTo>
                  <a:pt x="562" y="0"/>
                </a:lnTo>
                <a:lnTo>
                  <a:pt x="987" y="433"/>
                </a:lnTo>
                <a:lnTo>
                  <a:pt x="971" y="441"/>
                </a:lnTo>
                <a:close/>
              </a:path>
            </a:pathLst>
          </a:custGeom>
          <a:solidFill>
            <a:srgbClr val="113A59"/>
          </a:solidFill>
          <a:ln>
            <a:noFill/>
          </a:ln>
          <a:extLst/>
        </p:spPr>
        <p:txBody>
          <a:bodyPr/>
          <a:lstStyle/>
          <a:p>
            <a:endParaRPr lang="zh-CN" altLang="en-US" sz="2800">
              <a:latin typeface="Arial" panose="020B0604020202020204" pitchFamily="34" charset="0"/>
              <a:cs typeface="Arial" panose="020B0604020202020204" pitchFamily="34" charset="0"/>
            </a:endParaRPr>
          </a:p>
        </p:txBody>
      </p:sp>
      <p:sp>
        <p:nvSpPr>
          <p:cNvPr id="56" name="Oval 13">
            <a:extLst>
              <a:ext uri="{FF2B5EF4-FFF2-40B4-BE49-F238E27FC236}">
                <a16:creationId xmlns:a16="http://schemas.microsoft.com/office/drawing/2014/main" id="{DD90D605-B92F-452E-92DC-63DA3D81407C}"/>
              </a:ext>
            </a:extLst>
          </p:cNvPr>
          <p:cNvSpPr>
            <a:spLocks noChangeArrowheads="1"/>
          </p:cNvSpPr>
          <p:nvPr/>
        </p:nvSpPr>
        <p:spPr bwMode="auto">
          <a:xfrm>
            <a:off x="9658575" y="1924589"/>
            <a:ext cx="189027" cy="191390"/>
          </a:xfrm>
          <a:prstGeom prst="ellipse">
            <a:avLst/>
          </a:prstGeom>
          <a:solidFill>
            <a:srgbClr val="113A59"/>
          </a:solidFill>
          <a:ln>
            <a:noFill/>
          </a:ln>
          <a:extLst/>
        </p:spPr>
        <p:txBody>
          <a:bodyPr/>
          <a:lstStyle/>
          <a:p>
            <a:endParaRPr lang="zh-CN" altLang="en-US" sz="280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1306AF-DDC3-4FDF-961D-D52F47F76628}"/>
              </a:ext>
            </a:extLst>
          </p:cNvPr>
          <p:cNvSpPr/>
          <p:nvPr/>
        </p:nvSpPr>
        <p:spPr>
          <a:xfrm>
            <a:off x="1612471" y="4336798"/>
            <a:ext cx="7639162" cy="400110"/>
          </a:xfrm>
          <a:prstGeom prst="rect">
            <a:avLst/>
          </a:prstGeom>
        </p:spPr>
        <p:txBody>
          <a:bodyPr wrap="square">
            <a:spAutoFit/>
          </a:bodyPr>
          <a:lstStyle/>
          <a:p>
            <a:pPr fontAlgn="base">
              <a:spcAft>
                <a:spcPts val="700"/>
              </a:spcAft>
            </a:pPr>
            <a:r>
              <a:rPr lang="en-US" sz="2000" dirty="0">
                <a:solidFill>
                  <a:srgbClr val="595959"/>
                </a:solidFill>
                <a:latin typeface="Arial" panose="020B0604020202020204" pitchFamily="34" charset="0"/>
                <a:cs typeface="Arial" panose="020B0604020202020204" pitchFamily="34" charset="0"/>
              </a:rPr>
              <a:t>What is the predicted price for each listing?</a:t>
            </a:r>
            <a:endParaRPr lang="en-US" sz="2000" b="0" i="0" u="none" strike="noStrike" dirty="0">
              <a:solidFill>
                <a:srgbClr val="000000"/>
              </a:solidFill>
              <a:effectLst/>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id="{33005842-8396-4762-8D91-BDA326BC40EC}"/>
              </a:ext>
            </a:extLst>
          </p:cNvPr>
          <p:cNvSpPr/>
          <p:nvPr/>
        </p:nvSpPr>
        <p:spPr>
          <a:xfrm>
            <a:off x="2875658" y="1808472"/>
            <a:ext cx="7639162" cy="400110"/>
          </a:xfrm>
          <a:prstGeom prst="rect">
            <a:avLst/>
          </a:prstGeom>
        </p:spPr>
        <p:txBody>
          <a:bodyPr wrap="square">
            <a:spAutoFit/>
          </a:bodyPr>
          <a:lstStyle/>
          <a:p>
            <a:pPr fontAlgn="base">
              <a:spcBef>
                <a:spcPts val="1100"/>
              </a:spcBef>
            </a:pPr>
            <a:r>
              <a:rPr lang="en-US" sz="2000" dirty="0">
                <a:solidFill>
                  <a:srgbClr val="595959"/>
                </a:solidFill>
                <a:latin typeface="Arial" panose="020B0604020202020204" pitchFamily="34" charset="0"/>
                <a:cs typeface="Arial" panose="020B0604020202020204" pitchFamily="34" charset="0"/>
              </a:rPr>
              <a:t>What are the busiest times of each season to visit Seattle?</a:t>
            </a:r>
            <a:endParaRPr lang="en-US" sz="2000" dirty="0">
              <a:solidFill>
                <a:srgbClr val="000000"/>
              </a:solidFill>
              <a:latin typeface="Arial" panose="020B0604020202020204" pitchFamily="34" charset="0"/>
              <a:cs typeface="Arial" panose="020B0604020202020204" pitchFamily="34" charset="0"/>
            </a:endParaRPr>
          </a:p>
        </p:txBody>
      </p:sp>
      <p:sp>
        <p:nvSpPr>
          <p:cNvPr id="58" name="Rectangle 57">
            <a:extLst>
              <a:ext uri="{FF2B5EF4-FFF2-40B4-BE49-F238E27FC236}">
                <a16:creationId xmlns:a16="http://schemas.microsoft.com/office/drawing/2014/main" id="{65CF9D11-6647-4A4F-A15A-52325D22E8B7}"/>
              </a:ext>
            </a:extLst>
          </p:cNvPr>
          <p:cNvSpPr/>
          <p:nvPr/>
        </p:nvSpPr>
        <p:spPr>
          <a:xfrm>
            <a:off x="2930648" y="2775880"/>
            <a:ext cx="8967178" cy="400110"/>
          </a:xfrm>
          <a:prstGeom prst="rect">
            <a:avLst/>
          </a:prstGeom>
        </p:spPr>
        <p:txBody>
          <a:bodyPr wrap="square">
            <a:spAutoFit/>
          </a:bodyPr>
          <a:lstStyle/>
          <a:p>
            <a:pPr fontAlgn="base"/>
            <a:r>
              <a:rPr lang="en-US" sz="2000" dirty="0">
                <a:solidFill>
                  <a:srgbClr val="595959"/>
                </a:solidFill>
                <a:latin typeface="Arial" panose="020B0604020202020204" pitchFamily="34" charset="0"/>
                <a:cs typeface="Arial" panose="020B0604020202020204" pitchFamily="34" charset="0"/>
              </a:rPr>
              <a:t>How do prices vary across different neighborhoods? </a:t>
            </a:r>
            <a:endParaRPr lang="en-US" sz="2000" dirty="0">
              <a:solidFill>
                <a:srgbClr val="000000"/>
              </a:solidFill>
              <a:latin typeface="Arial" panose="020B0604020202020204" pitchFamily="34" charset="0"/>
              <a:cs typeface="Arial" panose="020B0604020202020204" pitchFamily="34" charset="0"/>
            </a:endParaRPr>
          </a:p>
        </p:txBody>
      </p:sp>
      <p:sp>
        <p:nvSpPr>
          <p:cNvPr id="59" name="Rectangle 58">
            <a:extLst>
              <a:ext uri="{FF2B5EF4-FFF2-40B4-BE49-F238E27FC236}">
                <a16:creationId xmlns:a16="http://schemas.microsoft.com/office/drawing/2014/main" id="{BDB13A3D-335C-4908-85EE-36E950BD8784}"/>
              </a:ext>
            </a:extLst>
          </p:cNvPr>
          <p:cNvSpPr/>
          <p:nvPr/>
        </p:nvSpPr>
        <p:spPr>
          <a:xfrm>
            <a:off x="2703731" y="3662739"/>
            <a:ext cx="5339923" cy="400110"/>
          </a:xfrm>
          <a:prstGeom prst="rect">
            <a:avLst/>
          </a:prstGeom>
        </p:spPr>
        <p:txBody>
          <a:bodyPr wrap="none">
            <a:spAutoFit/>
          </a:bodyPr>
          <a:lstStyle/>
          <a:p>
            <a:pPr fontAlgn="base"/>
            <a:r>
              <a:rPr lang="en-US" sz="2000" dirty="0">
                <a:solidFill>
                  <a:srgbClr val="595959"/>
                </a:solidFill>
                <a:latin typeface="Arial" panose="020B0604020202020204" pitchFamily="34" charset="0"/>
                <a:cs typeface="Arial" panose="020B0604020202020204" pitchFamily="34" charset="0"/>
              </a:rPr>
              <a:t>What other factors cause variability in prices?</a:t>
            </a:r>
            <a:endParaRPr lang="en-US" sz="2000" dirty="0">
              <a:solidFill>
                <a:srgbClr val="000000"/>
              </a:solidFill>
              <a:latin typeface="Arial" panose="020B0604020202020204" pitchFamily="34" charset="0"/>
              <a:cs typeface="Arial" panose="020B0604020202020204" pitchFamily="34" charset="0"/>
            </a:endParaRPr>
          </a:p>
        </p:txBody>
      </p:sp>
      <p:sp>
        <p:nvSpPr>
          <p:cNvPr id="60" name="Rectangle 59">
            <a:extLst>
              <a:ext uri="{FF2B5EF4-FFF2-40B4-BE49-F238E27FC236}">
                <a16:creationId xmlns:a16="http://schemas.microsoft.com/office/drawing/2014/main" id="{7ADF9023-A84E-4441-AA32-D17E4C873F1B}"/>
              </a:ext>
            </a:extLst>
          </p:cNvPr>
          <p:cNvSpPr/>
          <p:nvPr/>
        </p:nvSpPr>
        <p:spPr>
          <a:xfrm>
            <a:off x="2597304" y="5214244"/>
            <a:ext cx="2323072" cy="400110"/>
          </a:xfrm>
          <a:prstGeom prst="rect">
            <a:avLst/>
          </a:prstGeom>
        </p:spPr>
        <p:txBody>
          <a:bodyPr wrap="none">
            <a:spAutoFit/>
          </a:bodyPr>
          <a:lstStyle/>
          <a:p>
            <a:pPr fontAlgn="base">
              <a:spcBef>
                <a:spcPts val="1100"/>
              </a:spcBef>
            </a:pPr>
            <a:r>
              <a:rPr lang="en-US" sz="2000" dirty="0">
                <a:solidFill>
                  <a:srgbClr val="595959"/>
                </a:solidFill>
                <a:latin typeface="Arial" panose="020B0604020202020204" pitchFamily="34" charset="0"/>
                <a:cs typeface="Arial" panose="020B0604020202020204" pitchFamily="34" charset="0"/>
              </a:rPr>
              <a:t>Recommendations</a:t>
            </a:r>
            <a:endParaRPr lang="en-US" sz="20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5878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pyright Notice"/>
          <p:cNvSpPr>
            <a:spLocks/>
          </p:cNvSpPr>
          <p:nvPr/>
        </p:nvSpPr>
        <p:spPr bwMode="auto">
          <a:xfrm>
            <a:off x="4711692" y="601770"/>
            <a:ext cx="2768624"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cap="small" dirty="0">
                <a:solidFill>
                  <a:srgbClr val="4D86B3"/>
                </a:solidFill>
                <a:latin typeface="Arial" panose="020B0604020202020204" pitchFamily="34" charset="0"/>
                <a:ea typeface="微软雅黑" panose="020B0503020204020204" pitchFamily="34" charset="-122"/>
                <a:cs typeface="Arial" panose="020B0604020202020204" pitchFamily="34" charset="0"/>
              </a:rPr>
              <a:t>Dataset Overview</a:t>
            </a:r>
          </a:p>
        </p:txBody>
      </p:sp>
      <p:cxnSp>
        <p:nvCxnSpPr>
          <p:cNvPr id="4" name="直接连接符 3"/>
          <p:cNvCxnSpPr/>
          <p:nvPr/>
        </p:nvCxnSpPr>
        <p:spPr>
          <a:xfrm>
            <a:off x="590551" y="1238250"/>
            <a:ext cx="11010900" cy="0"/>
          </a:xfrm>
          <a:prstGeom prst="line">
            <a:avLst/>
          </a:prstGeom>
          <a:ln>
            <a:solidFill>
              <a:srgbClr val="113A59"/>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8915401" y="704136"/>
            <a:ext cx="2247900" cy="534114"/>
            <a:chOff x="2028559" y="4443106"/>
            <a:chExt cx="10163441" cy="2414894"/>
          </a:xfrm>
        </p:grpSpPr>
        <p:grpSp>
          <p:nvGrpSpPr>
            <p:cNvPr id="5" name="组合 4"/>
            <p:cNvGrpSpPr/>
            <p:nvPr/>
          </p:nvGrpSpPr>
          <p:grpSpPr>
            <a:xfrm>
              <a:off x="4956670" y="4443106"/>
              <a:ext cx="4884016" cy="2414894"/>
              <a:chOff x="4956670" y="4443106"/>
              <a:chExt cx="4884016" cy="2414894"/>
            </a:xfrm>
          </p:grpSpPr>
          <p:sp>
            <p:nvSpPr>
              <p:cNvPr id="6" name="等腰三角形 5"/>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3492614" y="5410200"/>
              <a:ext cx="2928111" cy="1447800"/>
              <a:chOff x="4956670" y="4443106"/>
              <a:chExt cx="4884016" cy="2414894"/>
            </a:xfrm>
          </p:grpSpPr>
          <p:sp>
            <p:nvSpPr>
              <p:cNvPr id="9" name="等腰三角形 8"/>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7721714" y="5048250"/>
              <a:ext cx="3660139" cy="1809750"/>
              <a:chOff x="4956670" y="4443106"/>
              <a:chExt cx="4884016" cy="2414894"/>
            </a:xfrm>
          </p:grpSpPr>
          <p:sp>
            <p:nvSpPr>
              <p:cNvPr id="12" name="等腰三角形 11"/>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2028559" y="6342960"/>
              <a:ext cx="1041643" cy="515039"/>
              <a:chOff x="4956670" y="4443106"/>
              <a:chExt cx="4884016" cy="2414894"/>
            </a:xfrm>
          </p:grpSpPr>
          <p:sp>
            <p:nvSpPr>
              <p:cNvPr id="15" name="等腰三角形 14"/>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1150357" y="6342960"/>
              <a:ext cx="1041643" cy="515039"/>
              <a:chOff x="4956670" y="4443106"/>
              <a:chExt cx="4884016" cy="2414894"/>
            </a:xfrm>
          </p:grpSpPr>
          <p:sp>
            <p:nvSpPr>
              <p:cNvPr id="18" name="等腰三角形 17"/>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1" name="组合 20"/>
          <p:cNvGrpSpPr/>
          <p:nvPr/>
        </p:nvGrpSpPr>
        <p:grpSpPr>
          <a:xfrm flipH="1">
            <a:off x="742951" y="704136"/>
            <a:ext cx="2247900" cy="534114"/>
            <a:chOff x="2028559" y="4443106"/>
            <a:chExt cx="10163441" cy="2414894"/>
          </a:xfrm>
        </p:grpSpPr>
        <p:grpSp>
          <p:nvGrpSpPr>
            <p:cNvPr id="22" name="组合 21"/>
            <p:cNvGrpSpPr/>
            <p:nvPr/>
          </p:nvGrpSpPr>
          <p:grpSpPr>
            <a:xfrm>
              <a:off x="4956670" y="4443106"/>
              <a:ext cx="4884016" cy="2414894"/>
              <a:chOff x="4956670" y="4443106"/>
              <a:chExt cx="4884016" cy="2414894"/>
            </a:xfrm>
          </p:grpSpPr>
          <p:sp>
            <p:nvSpPr>
              <p:cNvPr id="35" name="等腰三角形 34"/>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3492614" y="5410200"/>
              <a:ext cx="2928111" cy="1447800"/>
              <a:chOff x="4956670" y="4443106"/>
              <a:chExt cx="4884016" cy="2414894"/>
            </a:xfrm>
          </p:grpSpPr>
          <p:sp>
            <p:nvSpPr>
              <p:cNvPr id="33" name="等腰三角形 32"/>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7721714" y="5048250"/>
              <a:ext cx="3660139" cy="1809750"/>
              <a:chOff x="4956670" y="4443106"/>
              <a:chExt cx="4884016" cy="2414894"/>
            </a:xfrm>
          </p:grpSpPr>
          <p:sp>
            <p:nvSpPr>
              <p:cNvPr id="31" name="等腰三角形 30"/>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2028559" y="6342960"/>
              <a:ext cx="1041643" cy="515039"/>
              <a:chOff x="4956670" y="4443106"/>
              <a:chExt cx="4884016" cy="2414894"/>
            </a:xfrm>
          </p:grpSpPr>
          <p:sp>
            <p:nvSpPr>
              <p:cNvPr id="29" name="等腰三角形 28"/>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11150357" y="6342960"/>
              <a:ext cx="1041643" cy="515039"/>
              <a:chOff x="4956670" y="4443106"/>
              <a:chExt cx="4884016" cy="2414894"/>
            </a:xfrm>
          </p:grpSpPr>
          <p:sp>
            <p:nvSpPr>
              <p:cNvPr id="27" name="等腰三角形 26"/>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2050" name="Picture 2" descr="https://lh5.googleusercontent.com/syGznsnkplZxwlLF96xkv_NqGCudd8lJOnXiGAh8pyXjjwhpXP6fnyLVz8EKZ0ByEm4VY8t3FR1bvXyW0kCgUL2ea0ITa61sC4YM-YW8g690eB2MD-YFm4jcY1Q3hHlKkCwPIhyFaoE">
            <a:extLst>
              <a:ext uri="{FF2B5EF4-FFF2-40B4-BE49-F238E27FC236}">
                <a16:creationId xmlns:a16="http://schemas.microsoft.com/office/drawing/2014/main" id="{538EF05C-188C-490E-9CE1-BED8773AD7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1528" b="51655"/>
          <a:stretch/>
        </p:blipFill>
        <p:spPr bwMode="auto">
          <a:xfrm>
            <a:off x="446029" y="1352164"/>
            <a:ext cx="11591925" cy="28635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extLst>
              <a:ext uri="{FF2B5EF4-FFF2-40B4-BE49-F238E27FC236}">
                <a16:creationId xmlns:a16="http://schemas.microsoft.com/office/drawing/2014/main" id="{F38ABBCB-E401-423F-9621-D6F7A13ABB13}"/>
              </a:ext>
            </a:extLst>
          </p:cNvPr>
          <p:cNvPicPr>
            <a:picLocks noChangeAspect="1"/>
          </p:cNvPicPr>
          <p:nvPr/>
        </p:nvPicPr>
        <p:blipFill rotWithShape="1">
          <a:blip r:embed="rId4"/>
          <a:srcRect l="12932" r="14719"/>
          <a:stretch/>
        </p:blipFill>
        <p:spPr>
          <a:xfrm>
            <a:off x="5791304" y="1772364"/>
            <a:ext cx="5959479" cy="3931151"/>
          </a:xfrm>
          <a:prstGeom prst="rect">
            <a:avLst/>
          </a:prstGeom>
        </p:spPr>
      </p:pic>
      <p:pic>
        <p:nvPicPr>
          <p:cNvPr id="53" name="Picture 2" descr="https://lh5.googleusercontent.com/syGznsnkplZxwlLF96xkv_NqGCudd8lJOnXiGAh8pyXjjwhpXP6fnyLVz8EKZ0ByEm4VY8t3FR1bvXyW0kCgUL2ea0ITa61sC4YM-YW8g690eB2MD-YFm4jcY1Q3hHlKkCwPIhyFaoE">
            <a:extLst>
              <a:ext uri="{FF2B5EF4-FFF2-40B4-BE49-F238E27FC236}">
                <a16:creationId xmlns:a16="http://schemas.microsoft.com/office/drawing/2014/main" id="{C54C3113-A4A2-46A4-8E8B-31BA23CDDE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576" r="36084" b="-1"/>
          <a:stretch/>
        </p:blipFill>
        <p:spPr bwMode="auto">
          <a:xfrm>
            <a:off x="346949" y="1772364"/>
            <a:ext cx="5521011" cy="2209942"/>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2B44810D-53BF-4BE8-BBAB-CE9E48C26C5A}"/>
              </a:ext>
            </a:extLst>
          </p:cNvPr>
          <p:cNvSpPr txBox="1"/>
          <p:nvPr/>
        </p:nvSpPr>
        <p:spPr>
          <a:xfrm>
            <a:off x="567851" y="4334385"/>
            <a:ext cx="4385230" cy="128753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rgbClr val="113A59"/>
                </a:solidFill>
                <a:latin typeface="Arial" panose="020B0604020202020204" pitchFamily="34" charset="0"/>
                <a:ea typeface="微软雅黑" panose="020B0503020204020204" pitchFamily="34" charset="-122"/>
                <a:cs typeface="Arial" panose="020B0604020202020204" pitchFamily="34" charset="0"/>
              </a:rPr>
              <a:t>Host information</a:t>
            </a:r>
          </a:p>
          <a:p>
            <a:pPr marL="285750" indent="-285750">
              <a:lnSpc>
                <a:spcPct val="150000"/>
              </a:lnSpc>
              <a:buFont typeface="Arial" panose="020B0604020202020204" pitchFamily="34" charset="0"/>
              <a:buChar char="•"/>
            </a:pPr>
            <a:r>
              <a:rPr lang="en-US" dirty="0">
                <a:solidFill>
                  <a:srgbClr val="113A59"/>
                </a:solidFill>
                <a:latin typeface="Arial" panose="020B0604020202020204" pitchFamily="34" charset="0"/>
                <a:ea typeface="微软雅黑" panose="020B0503020204020204" pitchFamily="34" charset="-122"/>
                <a:cs typeface="Arial" panose="020B0604020202020204" pitchFamily="34" charset="0"/>
              </a:rPr>
              <a:t>Property information</a:t>
            </a:r>
          </a:p>
          <a:p>
            <a:pPr marL="285750" indent="-285750">
              <a:lnSpc>
                <a:spcPct val="150000"/>
              </a:lnSpc>
              <a:buFont typeface="Arial" panose="020B0604020202020204" pitchFamily="34" charset="0"/>
              <a:buChar char="•"/>
            </a:pPr>
            <a:r>
              <a:rPr lang="en-US" dirty="0">
                <a:solidFill>
                  <a:srgbClr val="113A59"/>
                </a:solidFill>
                <a:latin typeface="Arial" panose="020B0604020202020204" pitchFamily="34" charset="0"/>
                <a:ea typeface="微软雅黑" panose="020B0503020204020204" pitchFamily="34" charset="-122"/>
                <a:cs typeface="Arial" panose="020B0604020202020204" pitchFamily="34" charset="0"/>
              </a:rPr>
              <a:t>Booking information</a:t>
            </a:r>
          </a:p>
        </p:txBody>
      </p:sp>
    </p:spTree>
    <p:extLst>
      <p:ext uri="{BB962C8B-B14F-4D97-AF65-F5344CB8AC3E}">
        <p14:creationId xmlns:p14="http://schemas.microsoft.com/office/powerpoint/2010/main" val="3152485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pyright Notice"/>
          <p:cNvSpPr>
            <a:spLocks/>
          </p:cNvSpPr>
          <p:nvPr/>
        </p:nvSpPr>
        <p:spPr bwMode="auto">
          <a:xfrm>
            <a:off x="4166706" y="601770"/>
            <a:ext cx="3858603"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cap="small" dirty="0">
                <a:solidFill>
                  <a:srgbClr val="4D86B3"/>
                </a:solidFill>
                <a:latin typeface="Arial" panose="020B0604020202020204" pitchFamily="34" charset="0"/>
                <a:ea typeface="微软雅黑" panose="020B0503020204020204" pitchFamily="34" charset="-122"/>
                <a:cs typeface="Arial" panose="020B0604020202020204" pitchFamily="34" charset="0"/>
              </a:rPr>
              <a:t>Dataset Overview (Cont.)</a:t>
            </a:r>
          </a:p>
        </p:txBody>
      </p:sp>
      <p:cxnSp>
        <p:nvCxnSpPr>
          <p:cNvPr id="4" name="直接连接符 3"/>
          <p:cNvCxnSpPr/>
          <p:nvPr/>
        </p:nvCxnSpPr>
        <p:spPr>
          <a:xfrm>
            <a:off x="590551" y="1238250"/>
            <a:ext cx="11010900" cy="0"/>
          </a:xfrm>
          <a:prstGeom prst="line">
            <a:avLst/>
          </a:prstGeom>
          <a:ln>
            <a:solidFill>
              <a:srgbClr val="113A59"/>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8915401" y="704136"/>
            <a:ext cx="2247900" cy="534114"/>
            <a:chOff x="2028559" y="4443106"/>
            <a:chExt cx="10163441" cy="2414894"/>
          </a:xfrm>
        </p:grpSpPr>
        <p:grpSp>
          <p:nvGrpSpPr>
            <p:cNvPr id="5" name="组合 4"/>
            <p:cNvGrpSpPr/>
            <p:nvPr/>
          </p:nvGrpSpPr>
          <p:grpSpPr>
            <a:xfrm>
              <a:off x="4956670" y="4443106"/>
              <a:ext cx="4884016" cy="2414894"/>
              <a:chOff x="4956670" y="4443106"/>
              <a:chExt cx="4884016" cy="2414894"/>
            </a:xfrm>
          </p:grpSpPr>
          <p:sp>
            <p:nvSpPr>
              <p:cNvPr id="6" name="等腰三角形 5"/>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3492614" y="5410200"/>
              <a:ext cx="2928111" cy="1447800"/>
              <a:chOff x="4956670" y="4443106"/>
              <a:chExt cx="4884016" cy="2414894"/>
            </a:xfrm>
          </p:grpSpPr>
          <p:sp>
            <p:nvSpPr>
              <p:cNvPr id="9" name="等腰三角形 8"/>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7721714" y="5048250"/>
              <a:ext cx="3660139" cy="1809750"/>
              <a:chOff x="4956670" y="4443106"/>
              <a:chExt cx="4884016" cy="2414894"/>
            </a:xfrm>
          </p:grpSpPr>
          <p:sp>
            <p:nvSpPr>
              <p:cNvPr id="12" name="等腰三角形 11"/>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2028559" y="6342960"/>
              <a:ext cx="1041643" cy="515039"/>
              <a:chOff x="4956670" y="4443106"/>
              <a:chExt cx="4884016" cy="2414894"/>
            </a:xfrm>
          </p:grpSpPr>
          <p:sp>
            <p:nvSpPr>
              <p:cNvPr id="15" name="等腰三角形 14"/>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1150357" y="6342960"/>
              <a:ext cx="1041643" cy="515039"/>
              <a:chOff x="4956670" y="4443106"/>
              <a:chExt cx="4884016" cy="2414894"/>
            </a:xfrm>
          </p:grpSpPr>
          <p:sp>
            <p:nvSpPr>
              <p:cNvPr id="18" name="等腰三角形 17"/>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1" name="组合 20"/>
          <p:cNvGrpSpPr/>
          <p:nvPr/>
        </p:nvGrpSpPr>
        <p:grpSpPr>
          <a:xfrm flipH="1">
            <a:off x="742951" y="704136"/>
            <a:ext cx="2247900" cy="534114"/>
            <a:chOff x="2028559" y="4443106"/>
            <a:chExt cx="10163441" cy="2414894"/>
          </a:xfrm>
        </p:grpSpPr>
        <p:grpSp>
          <p:nvGrpSpPr>
            <p:cNvPr id="22" name="组合 21"/>
            <p:cNvGrpSpPr/>
            <p:nvPr/>
          </p:nvGrpSpPr>
          <p:grpSpPr>
            <a:xfrm>
              <a:off x="4956670" y="4443106"/>
              <a:ext cx="4884016" cy="2414894"/>
              <a:chOff x="4956670" y="4443106"/>
              <a:chExt cx="4884016" cy="2414894"/>
            </a:xfrm>
          </p:grpSpPr>
          <p:sp>
            <p:nvSpPr>
              <p:cNvPr id="35" name="等腰三角形 34"/>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3492614" y="5410200"/>
              <a:ext cx="2928111" cy="1447800"/>
              <a:chOff x="4956670" y="4443106"/>
              <a:chExt cx="4884016" cy="2414894"/>
            </a:xfrm>
          </p:grpSpPr>
          <p:sp>
            <p:nvSpPr>
              <p:cNvPr id="33" name="等腰三角形 32"/>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7721714" y="5048250"/>
              <a:ext cx="3660139" cy="1809750"/>
              <a:chOff x="4956670" y="4443106"/>
              <a:chExt cx="4884016" cy="2414894"/>
            </a:xfrm>
          </p:grpSpPr>
          <p:sp>
            <p:nvSpPr>
              <p:cNvPr id="31" name="等腰三角形 30"/>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2028559" y="6342960"/>
              <a:ext cx="1041643" cy="515039"/>
              <a:chOff x="4956670" y="4443106"/>
              <a:chExt cx="4884016" cy="2414894"/>
            </a:xfrm>
          </p:grpSpPr>
          <p:sp>
            <p:nvSpPr>
              <p:cNvPr id="29" name="等腰三角形 28"/>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11150357" y="6342960"/>
              <a:ext cx="1041643" cy="515039"/>
              <a:chOff x="4956670" y="4443106"/>
              <a:chExt cx="4884016" cy="2414894"/>
            </a:xfrm>
          </p:grpSpPr>
          <p:sp>
            <p:nvSpPr>
              <p:cNvPr id="27" name="等腰三角形 26"/>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3074" name="Picture 2" descr="https://lh4.googleusercontent.com/CAXG-j-czivbGwHLfl6Ir8KZqExWn5iQ3qT8yKswidueF2ur3lXnGzaY69HPyV-KqAJirulgOkD7GeXpticAWdOXRBqAhcHWEKvnYjFlzqF44XXe_WaSPXdITFtIRjlype57jNoGKJo">
            <a:extLst>
              <a:ext uri="{FF2B5EF4-FFF2-40B4-BE49-F238E27FC236}">
                <a16:creationId xmlns:a16="http://schemas.microsoft.com/office/drawing/2014/main" id="{233DB888-16FD-4819-822E-103728CCC8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941"/>
          <a:stretch/>
        </p:blipFill>
        <p:spPr bwMode="auto">
          <a:xfrm>
            <a:off x="1156768" y="1941687"/>
            <a:ext cx="9220200" cy="27927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492ACC2-7B03-448B-B73E-C2742F74CF7E}"/>
              </a:ext>
            </a:extLst>
          </p:cNvPr>
          <p:cNvSpPr txBox="1"/>
          <p:nvPr/>
        </p:nvSpPr>
        <p:spPr>
          <a:xfrm>
            <a:off x="3904545" y="1372093"/>
            <a:ext cx="7258756" cy="400110"/>
          </a:xfrm>
          <a:prstGeom prst="rect">
            <a:avLst/>
          </a:prstGeom>
          <a:noFill/>
        </p:spPr>
        <p:txBody>
          <a:bodyPr wrap="square" rtlCol="0">
            <a:spAutoFit/>
          </a:bodyPr>
          <a:lstStyle/>
          <a:p>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Checking for nulls in the overall dataset</a:t>
            </a:r>
          </a:p>
        </p:txBody>
      </p:sp>
      <p:sp>
        <p:nvSpPr>
          <p:cNvPr id="39" name="TextBox 38">
            <a:extLst>
              <a:ext uri="{FF2B5EF4-FFF2-40B4-BE49-F238E27FC236}">
                <a16:creationId xmlns:a16="http://schemas.microsoft.com/office/drawing/2014/main" id="{04E7A507-3CAE-42CA-8E2B-6ECD6EF31F13}"/>
              </a:ext>
            </a:extLst>
          </p:cNvPr>
          <p:cNvSpPr txBox="1"/>
          <p:nvPr/>
        </p:nvSpPr>
        <p:spPr>
          <a:xfrm>
            <a:off x="5011831" y="3094197"/>
            <a:ext cx="6151470" cy="280532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Dropping multiple columns which have nothing but nulls</a:t>
            </a:r>
          </a:p>
          <a:p>
            <a:pPr marL="342900" indent="-342900">
              <a:lnSpc>
                <a:spcPct val="150000"/>
              </a:lnSpc>
              <a:buFont typeface="Arial" panose="020B0604020202020204" pitchFamily="34" charset="0"/>
              <a:buChar char="•"/>
            </a:pPr>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Removing columns which would not help in evaluating the result such URL links, picture sizes, descriptions, etc.</a:t>
            </a:r>
          </a:p>
          <a:p>
            <a:pPr marL="342900" indent="-342900">
              <a:lnSpc>
                <a:spcPct val="150000"/>
              </a:lnSpc>
              <a:buFont typeface="Arial" panose="020B0604020202020204" pitchFamily="34" charset="0"/>
              <a:buChar char="•"/>
            </a:pPr>
            <a:endPar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64033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pyright Notice"/>
          <p:cNvSpPr>
            <a:spLocks/>
          </p:cNvSpPr>
          <p:nvPr/>
        </p:nvSpPr>
        <p:spPr bwMode="auto">
          <a:xfrm>
            <a:off x="3153196" y="601770"/>
            <a:ext cx="5885632"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cap="small" dirty="0">
                <a:solidFill>
                  <a:srgbClr val="4D86B3"/>
                </a:solidFill>
                <a:latin typeface="Arial" panose="020B0604020202020204" pitchFamily="34" charset="0"/>
                <a:ea typeface="微软雅黑" panose="020B0503020204020204" pitchFamily="34" charset="-122"/>
                <a:cs typeface="Arial" panose="020B0604020202020204" pitchFamily="34" charset="0"/>
              </a:rPr>
              <a:t>Data Cleaning &amp; Preparation Overview</a:t>
            </a:r>
          </a:p>
        </p:txBody>
      </p:sp>
      <p:cxnSp>
        <p:nvCxnSpPr>
          <p:cNvPr id="4" name="直接连接符 3"/>
          <p:cNvCxnSpPr/>
          <p:nvPr/>
        </p:nvCxnSpPr>
        <p:spPr>
          <a:xfrm>
            <a:off x="590551" y="1238250"/>
            <a:ext cx="11010900" cy="0"/>
          </a:xfrm>
          <a:prstGeom prst="line">
            <a:avLst/>
          </a:prstGeom>
          <a:ln>
            <a:solidFill>
              <a:srgbClr val="113A59"/>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8915401" y="704136"/>
            <a:ext cx="2247900" cy="534114"/>
            <a:chOff x="2028559" y="4443106"/>
            <a:chExt cx="10163441" cy="2414894"/>
          </a:xfrm>
        </p:grpSpPr>
        <p:grpSp>
          <p:nvGrpSpPr>
            <p:cNvPr id="5" name="组合 4"/>
            <p:cNvGrpSpPr/>
            <p:nvPr/>
          </p:nvGrpSpPr>
          <p:grpSpPr>
            <a:xfrm>
              <a:off x="4956670" y="4443106"/>
              <a:ext cx="4884016" cy="2414894"/>
              <a:chOff x="4956670" y="4443106"/>
              <a:chExt cx="4884016" cy="2414894"/>
            </a:xfrm>
          </p:grpSpPr>
          <p:sp>
            <p:nvSpPr>
              <p:cNvPr id="6" name="等腰三角形 5"/>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3492614" y="5410200"/>
              <a:ext cx="2928111" cy="1447800"/>
              <a:chOff x="4956670" y="4443106"/>
              <a:chExt cx="4884016" cy="2414894"/>
            </a:xfrm>
          </p:grpSpPr>
          <p:sp>
            <p:nvSpPr>
              <p:cNvPr id="9" name="等腰三角形 8"/>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7721714" y="5048250"/>
              <a:ext cx="3660139" cy="1809750"/>
              <a:chOff x="4956670" y="4443106"/>
              <a:chExt cx="4884016" cy="2414894"/>
            </a:xfrm>
          </p:grpSpPr>
          <p:sp>
            <p:nvSpPr>
              <p:cNvPr id="12" name="等腰三角形 11"/>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2028559" y="6342960"/>
              <a:ext cx="1041643" cy="515039"/>
              <a:chOff x="4956670" y="4443106"/>
              <a:chExt cx="4884016" cy="2414894"/>
            </a:xfrm>
          </p:grpSpPr>
          <p:sp>
            <p:nvSpPr>
              <p:cNvPr id="15" name="等腰三角形 14"/>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1150357" y="6342960"/>
              <a:ext cx="1041643" cy="515039"/>
              <a:chOff x="4956670" y="4443106"/>
              <a:chExt cx="4884016" cy="2414894"/>
            </a:xfrm>
          </p:grpSpPr>
          <p:sp>
            <p:nvSpPr>
              <p:cNvPr id="18" name="等腰三角形 17"/>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1" name="组合 20"/>
          <p:cNvGrpSpPr/>
          <p:nvPr/>
        </p:nvGrpSpPr>
        <p:grpSpPr>
          <a:xfrm flipH="1">
            <a:off x="742951" y="704136"/>
            <a:ext cx="2247900" cy="534114"/>
            <a:chOff x="2028559" y="4443106"/>
            <a:chExt cx="10163441" cy="2414894"/>
          </a:xfrm>
        </p:grpSpPr>
        <p:grpSp>
          <p:nvGrpSpPr>
            <p:cNvPr id="22" name="组合 21"/>
            <p:cNvGrpSpPr/>
            <p:nvPr/>
          </p:nvGrpSpPr>
          <p:grpSpPr>
            <a:xfrm>
              <a:off x="4956670" y="4443106"/>
              <a:ext cx="4884016" cy="2414894"/>
              <a:chOff x="4956670" y="4443106"/>
              <a:chExt cx="4884016" cy="2414894"/>
            </a:xfrm>
          </p:grpSpPr>
          <p:sp>
            <p:nvSpPr>
              <p:cNvPr id="35" name="等腰三角形 34"/>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3492614" y="5410200"/>
              <a:ext cx="2928111" cy="1447800"/>
              <a:chOff x="4956670" y="4443106"/>
              <a:chExt cx="4884016" cy="2414894"/>
            </a:xfrm>
          </p:grpSpPr>
          <p:sp>
            <p:nvSpPr>
              <p:cNvPr id="33" name="等腰三角形 32"/>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7721714" y="5048250"/>
              <a:ext cx="3660139" cy="1809750"/>
              <a:chOff x="4956670" y="4443106"/>
              <a:chExt cx="4884016" cy="2414894"/>
            </a:xfrm>
          </p:grpSpPr>
          <p:sp>
            <p:nvSpPr>
              <p:cNvPr id="31" name="等腰三角形 30"/>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2028559" y="6342960"/>
              <a:ext cx="1041643" cy="515039"/>
              <a:chOff x="4956670" y="4443106"/>
              <a:chExt cx="4884016" cy="2414894"/>
            </a:xfrm>
          </p:grpSpPr>
          <p:sp>
            <p:nvSpPr>
              <p:cNvPr id="29" name="等腰三角形 28"/>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11150357" y="6342960"/>
              <a:ext cx="1041643" cy="515039"/>
              <a:chOff x="4956670" y="4443106"/>
              <a:chExt cx="4884016" cy="2414894"/>
            </a:xfrm>
          </p:grpSpPr>
          <p:sp>
            <p:nvSpPr>
              <p:cNvPr id="27" name="等腰三角形 26"/>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 name="TextBox 2">
            <a:extLst>
              <a:ext uri="{FF2B5EF4-FFF2-40B4-BE49-F238E27FC236}">
                <a16:creationId xmlns:a16="http://schemas.microsoft.com/office/drawing/2014/main" id="{DFFB0249-95B6-4DAA-9ED5-563A34C5B9E7}"/>
              </a:ext>
            </a:extLst>
          </p:cNvPr>
          <p:cNvSpPr txBox="1"/>
          <p:nvPr/>
        </p:nvSpPr>
        <p:spPr>
          <a:xfrm>
            <a:off x="915740" y="1966604"/>
            <a:ext cx="8589689" cy="3266985"/>
          </a:xfrm>
          <a:prstGeom prst="rect">
            <a:avLst/>
          </a:prstGeom>
          <a:noFill/>
        </p:spPr>
        <p:txBody>
          <a:bodyPr wrap="square" rtlCol="0">
            <a:spAutoFit/>
          </a:bodyPr>
          <a:lstStyle/>
          <a:p>
            <a:pPr marL="457200" indent="-457200">
              <a:lnSpc>
                <a:spcPct val="150000"/>
              </a:lnSpc>
              <a:buFont typeface="+mj-lt"/>
              <a:buAutoNum type="arabicPeriod"/>
            </a:pPr>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Cleaning price values &amp; other columns</a:t>
            </a:r>
          </a:p>
          <a:p>
            <a:pPr marL="457200" indent="-457200">
              <a:lnSpc>
                <a:spcPct val="150000"/>
              </a:lnSpc>
              <a:buFont typeface="+mj-lt"/>
              <a:buAutoNum type="arabicPeriod"/>
            </a:pPr>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Handling date conversions and new columns</a:t>
            </a:r>
          </a:p>
          <a:p>
            <a:pPr marL="457200" indent="-457200">
              <a:lnSpc>
                <a:spcPct val="150000"/>
              </a:lnSpc>
              <a:buFont typeface="+mj-lt"/>
              <a:buAutoNum type="arabicPeriod"/>
            </a:pPr>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Managing missing data</a:t>
            </a:r>
          </a:p>
          <a:p>
            <a:pPr marL="457200" indent="-457200">
              <a:lnSpc>
                <a:spcPct val="150000"/>
              </a:lnSpc>
              <a:buFont typeface="+mj-lt"/>
              <a:buAutoNum type="arabicPeriod"/>
            </a:pPr>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Understanding and removing outliers</a:t>
            </a:r>
          </a:p>
          <a:p>
            <a:pPr marL="457200" indent="-457200">
              <a:lnSpc>
                <a:spcPct val="150000"/>
              </a:lnSpc>
              <a:buFont typeface="+mj-lt"/>
              <a:buAutoNum type="arabicPeriod"/>
            </a:pPr>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Feature engineering: Amenities, Property Type &amp; Room Type</a:t>
            </a:r>
          </a:p>
          <a:p>
            <a:pPr marL="457200" indent="-457200">
              <a:lnSpc>
                <a:spcPct val="150000"/>
              </a:lnSpc>
              <a:buFont typeface="+mj-lt"/>
              <a:buAutoNum type="arabicPeriod"/>
            </a:pPr>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Feature engineering: Distance from Downtown</a:t>
            </a:r>
          </a:p>
          <a:p>
            <a:pPr marL="457200" indent="-457200">
              <a:lnSpc>
                <a:spcPct val="150000"/>
              </a:lnSpc>
              <a:buFont typeface="+mj-lt"/>
              <a:buAutoNum type="arabicPeriod"/>
            </a:pPr>
            <a:endPar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714812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pyright Notice"/>
          <p:cNvSpPr>
            <a:spLocks/>
          </p:cNvSpPr>
          <p:nvPr/>
        </p:nvSpPr>
        <p:spPr bwMode="auto">
          <a:xfrm>
            <a:off x="4973754" y="601770"/>
            <a:ext cx="2244506" cy="43476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cap="small" dirty="0">
                <a:solidFill>
                  <a:srgbClr val="4D86B3"/>
                </a:solidFill>
                <a:latin typeface="Arial" panose="020B0604020202020204" pitchFamily="34" charset="0"/>
                <a:ea typeface="微软雅黑" panose="020B0503020204020204" pitchFamily="34" charset="-122"/>
                <a:cs typeface="Arial" panose="020B0604020202020204" pitchFamily="34" charset="0"/>
              </a:rPr>
              <a:t>Data Cleaning</a:t>
            </a:r>
          </a:p>
        </p:txBody>
      </p:sp>
      <p:cxnSp>
        <p:nvCxnSpPr>
          <p:cNvPr id="4" name="直接连接符 3"/>
          <p:cNvCxnSpPr/>
          <p:nvPr/>
        </p:nvCxnSpPr>
        <p:spPr>
          <a:xfrm>
            <a:off x="590551" y="1238250"/>
            <a:ext cx="11010900" cy="0"/>
          </a:xfrm>
          <a:prstGeom prst="line">
            <a:avLst/>
          </a:prstGeom>
          <a:ln>
            <a:solidFill>
              <a:srgbClr val="113A59"/>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8915401" y="704136"/>
            <a:ext cx="2247900" cy="534114"/>
            <a:chOff x="2028559" y="4443106"/>
            <a:chExt cx="10163441" cy="2414894"/>
          </a:xfrm>
        </p:grpSpPr>
        <p:grpSp>
          <p:nvGrpSpPr>
            <p:cNvPr id="5" name="组合 4"/>
            <p:cNvGrpSpPr/>
            <p:nvPr/>
          </p:nvGrpSpPr>
          <p:grpSpPr>
            <a:xfrm>
              <a:off x="4956670" y="4443106"/>
              <a:ext cx="4884016" cy="2414894"/>
              <a:chOff x="4956670" y="4443106"/>
              <a:chExt cx="4884016" cy="2414894"/>
            </a:xfrm>
          </p:grpSpPr>
          <p:sp>
            <p:nvSpPr>
              <p:cNvPr id="6" name="等腰三角形 5"/>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3492614" y="5410200"/>
              <a:ext cx="2928111" cy="1447800"/>
              <a:chOff x="4956670" y="4443106"/>
              <a:chExt cx="4884016" cy="2414894"/>
            </a:xfrm>
          </p:grpSpPr>
          <p:sp>
            <p:nvSpPr>
              <p:cNvPr id="9" name="等腰三角形 8"/>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7721714" y="5048250"/>
              <a:ext cx="3660139" cy="1809750"/>
              <a:chOff x="4956670" y="4443106"/>
              <a:chExt cx="4884016" cy="2414894"/>
            </a:xfrm>
          </p:grpSpPr>
          <p:sp>
            <p:nvSpPr>
              <p:cNvPr id="12" name="等腰三角形 11"/>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2028559" y="6342960"/>
              <a:ext cx="1041643" cy="515039"/>
              <a:chOff x="4956670" y="4443106"/>
              <a:chExt cx="4884016" cy="2414894"/>
            </a:xfrm>
          </p:grpSpPr>
          <p:sp>
            <p:nvSpPr>
              <p:cNvPr id="15" name="等腰三角形 14"/>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1150357" y="6342960"/>
              <a:ext cx="1041643" cy="515039"/>
              <a:chOff x="4956670" y="4443106"/>
              <a:chExt cx="4884016" cy="2414894"/>
            </a:xfrm>
          </p:grpSpPr>
          <p:sp>
            <p:nvSpPr>
              <p:cNvPr id="18" name="等腰三角形 17"/>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1" name="组合 20"/>
          <p:cNvGrpSpPr/>
          <p:nvPr/>
        </p:nvGrpSpPr>
        <p:grpSpPr>
          <a:xfrm flipH="1">
            <a:off x="742951" y="704136"/>
            <a:ext cx="2247900" cy="534114"/>
            <a:chOff x="2028559" y="4443106"/>
            <a:chExt cx="10163441" cy="2414894"/>
          </a:xfrm>
        </p:grpSpPr>
        <p:grpSp>
          <p:nvGrpSpPr>
            <p:cNvPr id="22" name="组合 21"/>
            <p:cNvGrpSpPr/>
            <p:nvPr/>
          </p:nvGrpSpPr>
          <p:grpSpPr>
            <a:xfrm>
              <a:off x="4956670" y="4443106"/>
              <a:ext cx="4884016" cy="2414894"/>
              <a:chOff x="4956670" y="4443106"/>
              <a:chExt cx="4884016" cy="2414894"/>
            </a:xfrm>
          </p:grpSpPr>
          <p:sp>
            <p:nvSpPr>
              <p:cNvPr id="35" name="等腰三角形 34"/>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3492614" y="5410200"/>
              <a:ext cx="2928111" cy="1447800"/>
              <a:chOff x="4956670" y="4443106"/>
              <a:chExt cx="4884016" cy="2414894"/>
            </a:xfrm>
          </p:grpSpPr>
          <p:sp>
            <p:nvSpPr>
              <p:cNvPr id="33" name="等腰三角形 32"/>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7721714" y="5048250"/>
              <a:ext cx="3660139" cy="1809750"/>
              <a:chOff x="4956670" y="4443106"/>
              <a:chExt cx="4884016" cy="2414894"/>
            </a:xfrm>
          </p:grpSpPr>
          <p:sp>
            <p:nvSpPr>
              <p:cNvPr id="31" name="等腰三角形 30"/>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2028559" y="6342960"/>
              <a:ext cx="1041643" cy="515039"/>
              <a:chOff x="4956670" y="4443106"/>
              <a:chExt cx="4884016" cy="2414894"/>
            </a:xfrm>
          </p:grpSpPr>
          <p:sp>
            <p:nvSpPr>
              <p:cNvPr id="29" name="等腰三角形 28"/>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11150357" y="6342960"/>
              <a:ext cx="1041643" cy="515039"/>
              <a:chOff x="4956670" y="4443106"/>
              <a:chExt cx="4884016" cy="2414894"/>
            </a:xfrm>
          </p:grpSpPr>
          <p:sp>
            <p:nvSpPr>
              <p:cNvPr id="27" name="等腰三角形 26"/>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4098" name="Picture 2" descr="https://lh4.googleusercontent.com/uiHjw3aJtVmGk_wXHNDqZUKFUfQH5pmTsjHnrOAMwGNsZiZpaEmlY3381TmOgwIckWnv0J9aHMvryiiBjtmvFvrFkfEDNEuPRmVpUxvXdGKQjpHduduex3f9BQLactgtxyatlkk6kzE">
            <a:extLst>
              <a:ext uri="{FF2B5EF4-FFF2-40B4-BE49-F238E27FC236}">
                <a16:creationId xmlns:a16="http://schemas.microsoft.com/office/drawing/2014/main" id="{2AF35BD4-8151-494D-84C5-477A622619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4190"/>
          <a:stretch/>
        </p:blipFill>
        <p:spPr bwMode="auto">
          <a:xfrm>
            <a:off x="0" y="1722053"/>
            <a:ext cx="12192000" cy="185672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FFB0249-95B6-4DAA-9ED5-563A34C5B9E7}"/>
              </a:ext>
            </a:extLst>
          </p:cNvPr>
          <p:cNvSpPr txBox="1"/>
          <p:nvPr/>
        </p:nvSpPr>
        <p:spPr>
          <a:xfrm>
            <a:off x="409351" y="3676366"/>
            <a:ext cx="6808909" cy="234365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Remove $ sign from price column</a:t>
            </a:r>
          </a:p>
          <a:p>
            <a:pPr marL="342900" indent="-342900">
              <a:lnSpc>
                <a:spcPct val="150000"/>
              </a:lnSpc>
              <a:buFont typeface="Arial" panose="020B0604020202020204" pitchFamily="34" charset="0"/>
              <a:buChar char="•"/>
            </a:pPr>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Remove % sign from rate columns</a:t>
            </a:r>
          </a:p>
          <a:p>
            <a:pPr marL="342900" indent="-342900">
              <a:lnSpc>
                <a:spcPct val="150000"/>
              </a:lnSpc>
              <a:buFont typeface="Arial" panose="020B0604020202020204" pitchFamily="34" charset="0"/>
              <a:buChar char="•"/>
            </a:pPr>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Converting strings to floats</a:t>
            </a:r>
          </a:p>
          <a:p>
            <a:pPr marL="342900" indent="-342900">
              <a:lnSpc>
                <a:spcPct val="150000"/>
              </a:lnSpc>
              <a:buFont typeface="Arial" panose="020B0604020202020204" pitchFamily="34" charset="0"/>
              <a:buChar char="•"/>
            </a:pPr>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Format amenities column </a:t>
            </a:r>
          </a:p>
          <a:p>
            <a:pPr marL="342900" indent="-342900">
              <a:lnSpc>
                <a:spcPct val="150000"/>
              </a:lnSpc>
              <a:buFont typeface="Arial" panose="020B0604020202020204" pitchFamily="34" charset="0"/>
              <a:buChar char="•"/>
            </a:pPr>
            <a:r>
              <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rPr>
              <a:t>Converting strings (‘t’ and ‘f’) to </a:t>
            </a:r>
            <a:r>
              <a:rPr lang="en-US" sz="2000" dirty="0" err="1">
                <a:solidFill>
                  <a:srgbClr val="113A59"/>
                </a:solidFill>
                <a:latin typeface="Arial" panose="020B0604020202020204" pitchFamily="34" charset="0"/>
                <a:ea typeface="微软雅黑" panose="020B0503020204020204" pitchFamily="34" charset="-122"/>
                <a:cs typeface="Arial" panose="020B0604020202020204" pitchFamily="34" charset="0"/>
              </a:rPr>
              <a:t>boolean</a:t>
            </a:r>
            <a:endParaRPr lang="en-US" sz="2000" dirty="0">
              <a:solidFill>
                <a:srgbClr val="113A59"/>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428378724"/>
      </p:ext>
    </p:extLst>
  </p:cSld>
  <p:clrMapOvr>
    <a:masterClrMapping/>
  </p:clrMapOvr>
</p:sld>
</file>

<file path=ppt/theme/theme1.xml><?xml version="1.0" encoding="utf-8"?>
<a:theme xmlns:a="http://schemas.openxmlformats.org/drawingml/2006/main" name="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4D86B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3600" b="1" dirty="0" smtClean="0">
            <a:solidFill>
              <a:srgbClr val="113A59"/>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417</TotalTime>
  <Words>1043</Words>
  <Application>Microsoft Office PowerPoint</Application>
  <PresentationFormat>Widescreen</PresentationFormat>
  <Paragraphs>159</Paragraphs>
  <Slides>31</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微软雅黑</vt:lpstr>
      <vt:lpstr>Arial</vt:lpstr>
      <vt:lpstr>Calibri</vt:lpstr>
      <vt:lpstr>Calibri Light</vt:lpstr>
      <vt:lpstr>WWW.1ppt.com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www.1ppt.com</dc:subject>
  <dc:creator>www.1ppt.com</dc:creator>
  <cp:keywords>www.1ppt.com</cp:keywords>
  <dc:description>www.1ppt.com</dc:description>
  <cp:lastModifiedBy>Ruoyun Yang</cp:lastModifiedBy>
  <cp:revision>239</cp:revision>
  <dcterms:created xsi:type="dcterms:W3CDTF">2014-10-17T09:11:41Z</dcterms:created>
  <dcterms:modified xsi:type="dcterms:W3CDTF">2019-07-28T23:57:34Z</dcterms:modified>
  <cp:category>www.1ppt.com</cp:category>
  <cp:contentStatus>www.1ppt.com</cp:contentStatus>
</cp:coreProperties>
</file>